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6" r:id="rId3"/>
    <p:sldId id="400" r:id="rId4"/>
    <p:sldId id="264" r:id="rId5"/>
    <p:sldId id="270" r:id="rId6"/>
    <p:sldId id="267" r:id="rId7"/>
    <p:sldId id="271" r:id="rId8"/>
    <p:sldId id="268" r:id="rId9"/>
    <p:sldId id="258" r:id="rId10"/>
    <p:sldId id="259" r:id="rId11"/>
    <p:sldId id="401" r:id="rId12"/>
    <p:sldId id="272" r:id="rId13"/>
    <p:sldId id="274" r:id="rId14"/>
    <p:sldId id="273" r:id="rId15"/>
    <p:sldId id="280" r:id="rId16"/>
    <p:sldId id="276" r:id="rId17"/>
    <p:sldId id="288" r:id="rId18"/>
    <p:sldId id="402" r:id="rId19"/>
    <p:sldId id="289" r:id="rId20"/>
    <p:sldId id="290" r:id="rId21"/>
    <p:sldId id="293" r:id="rId22"/>
    <p:sldId id="296" r:id="rId23"/>
    <p:sldId id="294" r:id="rId24"/>
    <p:sldId id="297" r:id="rId25"/>
    <p:sldId id="398" r:id="rId26"/>
    <p:sldId id="393" r:id="rId27"/>
    <p:sldId id="302" r:id="rId28"/>
    <p:sldId id="397" r:id="rId29"/>
    <p:sldId id="309" r:id="rId30"/>
    <p:sldId id="310" r:id="rId31"/>
    <p:sldId id="380" r:id="rId32"/>
    <p:sldId id="307" r:id="rId33"/>
    <p:sldId id="311" r:id="rId34"/>
    <p:sldId id="394" r:id="rId35"/>
    <p:sldId id="312" r:id="rId36"/>
    <p:sldId id="399" r:id="rId37"/>
    <p:sldId id="377" r:id="rId38"/>
    <p:sldId id="315" r:id="rId39"/>
    <p:sldId id="369" r:id="rId40"/>
    <p:sldId id="325" r:id="rId41"/>
    <p:sldId id="327" r:id="rId42"/>
    <p:sldId id="328" r:id="rId43"/>
    <p:sldId id="403" r:id="rId44"/>
    <p:sldId id="404" r:id="rId45"/>
    <p:sldId id="395" r:id="rId46"/>
    <p:sldId id="331" r:id="rId47"/>
    <p:sldId id="368" r:id="rId48"/>
    <p:sldId id="367" r:id="rId49"/>
    <p:sldId id="336" r:id="rId50"/>
    <p:sldId id="334" r:id="rId51"/>
    <p:sldId id="374" r:id="rId52"/>
    <p:sldId id="356" r:id="rId53"/>
    <p:sldId id="390" r:id="rId54"/>
    <p:sldId id="337" r:id="rId55"/>
    <p:sldId id="376" r:id="rId56"/>
    <p:sldId id="339" r:id="rId57"/>
    <p:sldId id="375" r:id="rId58"/>
    <p:sldId id="340" r:id="rId59"/>
    <p:sldId id="343" r:id="rId60"/>
    <p:sldId id="366" r:id="rId61"/>
    <p:sldId id="345" r:id="rId62"/>
    <p:sldId id="346" r:id="rId63"/>
    <p:sldId id="396" r:id="rId64"/>
    <p:sldId id="363" r:id="rId65"/>
    <p:sldId id="351" r:id="rId66"/>
    <p:sldId id="350" r:id="rId67"/>
    <p:sldId id="353" r:id="rId68"/>
    <p:sldId id="352" r:id="rId69"/>
    <p:sldId id="383" r:id="rId70"/>
    <p:sldId id="354" r:id="rId71"/>
    <p:sldId id="365" r:id="rId72"/>
    <p:sldId id="370" r:id="rId73"/>
    <p:sldId id="385" r:id="rId74"/>
    <p:sldId id="384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16"/>
    <p:restoredTop sz="86413"/>
  </p:normalViewPr>
  <p:slideViewPr>
    <p:cSldViewPr snapToGrid="0" snapToObjects="1">
      <p:cViewPr>
        <p:scale>
          <a:sx n="90" d="100"/>
          <a:sy n="90" d="100"/>
        </p:scale>
        <p:origin x="144" y="1384"/>
      </p:cViewPr>
      <p:guideLst/>
    </p:cSldViewPr>
  </p:slideViewPr>
  <p:outlineViewPr>
    <p:cViewPr>
      <p:scale>
        <a:sx n="33" d="100"/>
        <a:sy n="33" d="100"/>
      </p:scale>
      <p:origin x="0" y="-759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C60339-4FC8-1147-90AF-5B00B83CF382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ED84EAE8-1904-3448-BD4C-23EF725FA905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6AE5BA20-0035-7849-AEE8-ADCAE5378D07}" type="parTrans" cxnId="{070EAE95-A99D-094B-A4A9-3339B355C817}">
      <dgm:prSet/>
      <dgm:spPr/>
      <dgm:t>
        <a:bodyPr/>
        <a:lstStyle/>
        <a:p>
          <a:endParaRPr lang="en-US"/>
        </a:p>
      </dgm:t>
    </dgm:pt>
    <dgm:pt modelId="{0737F57A-8A89-9045-9E92-DDE6D02C66E8}" type="sibTrans" cxnId="{070EAE95-A99D-094B-A4A9-3339B355C817}">
      <dgm:prSet/>
      <dgm:spPr/>
      <dgm:t>
        <a:bodyPr/>
        <a:lstStyle/>
        <a:p>
          <a:endParaRPr lang="en-US"/>
        </a:p>
      </dgm:t>
    </dgm:pt>
    <dgm:pt modelId="{A6E3DEFB-7674-7B4D-A037-258BE98CE155}">
      <dgm:prSet phldrT="[Text]"/>
      <dgm:spPr/>
      <dgm:t>
        <a:bodyPr/>
        <a:lstStyle/>
        <a:p>
          <a:r>
            <a:rPr lang="en-US" dirty="0" smtClean="0"/>
            <a:t>7</a:t>
          </a:r>
          <a:endParaRPr lang="en-US" dirty="0"/>
        </a:p>
      </dgm:t>
    </dgm:pt>
    <dgm:pt modelId="{DE08DB3D-69BA-DB4B-84F3-28BF4941E0D2}" type="parTrans" cxnId="{EAB749ED-9B8B-AB4B-A7E5-02079B6B4425}">
      <dgm:prSet/>
      <dgm:spPr/>
      <dgm:t>
        <a:bodyPr/>
        <a:lstStyle/>
        <a:p>
          <a:endParaRPr lang="en-US"/>
        </a:p>
      </dgm:t>
    </dgm:pt>
    <dgm:pt modelId="{80B295B4-855A-0441-9E81-E2A4B76F54B0}" type="sibTrans" cxnId="{EAB749ED-9B8B-AB4B-A7E5-02079B6B4425}">
      <dgm:prSet/>
      <dgm:spPr/>
      <dgm:t>
        <a:bodyPr/>
        <a:lstStyle/>
        <a:p>
          <a:endParaRPr lang="en-US"/>
        </a:p>
      </dgm:t>
    </dgm:pt>
    <dgm:pt modelId="{70868954-E169-5E42-9AAE-02BD2185F144}">
      <dgm:prSet phldrT="[Text]"/>
      <dgm:spPr/>
      <dgm:t>
        <a:bodyPr/>
        <a:lstStyle/>
        <a:p>
          <a:r>
            <a:rPr lang="en-US" dirty="0" smtClean="0"/>
            <a:t>11</a:t>
          </a:r>
          <a:endParaRPr lang="en-US" dirty="0"/>
        </a:p>
      </dgm:t>
    </dgm:pt>
    <dgm:pt modelId="{75852468-A70B-9D45-9417-2F90E2B6910E}" type="parTrans" cxnId="{106D14CD-CA40-3841-8766-AEC0CBE4C4C4}">
      <dgm:prSet/>
      <dgm:spPr/>
      <dgm:t>
        <a:bodyPr/>
        <a:lstStyle/>
        <a:p>
          <a:endParaRPr lang="en-US"/>
        </a:p>
      </dgm:t>
    </dgm:pt>
    <dgm:pt modelId="{8D899C4E-4178-1D41-96CD-AF759B7249CE}" type="sibTrans" cxnId="{106D14CD-CA40-3841-8766-AEC0CBE4C4C4}">
      <dgm:prSet/>
      <dgm:spPr/>
      <dgm:t>
        <a:bodyPr/>
        <a:lstStyle/>
        <a:p>
          <a:endParaRPr lang="en-US"/>
        </a:p>
      </dgm:t>
    </dgm:pt>
    <dgm:pt modelId="{3655FBDF-697E-B54B-8801-60BE432B6E64}" type="pres">
      <dgm:prSet presAssocID="{80C60339-4FC8-1147-90AF-5B00B83CF382}" presName="arrowDiagram" presStyleCnt="0">
        <dgm:presLayoutVars>
          <dgm:chMax val="5"/>
          <dgm:dir/>
          <dgm:resizeHandles val="exact"/>
        </dgm:presLayoutVars>
      </dgm:prSet>
      <dgm:spPr/>
    </dgm:pt>
    <dgm:pt modelId="{6C3E5D27-2223-C24D-A992-EC4236BC4B21}" type="pres">
      <dgm:prSet presAssocID="{80C60339-4FC8-1147-90AF-5B00B83CF382}" presName="arrow" presStyleLbl="bgShp" presStyleIdx="0" presStyleCnt="1"/>
      <dgm:spPr/>
    </dgm:pt>
    <dgm:pt modelId="{2D21959C-428E-3F4D-8F4F-CF6D580DF6B9}" type="pres">
      <dgm:prSet presAssocID="{80C60339-4FC8-1147-90AF-5B00B83CF382}" presName="arrowDiagram3" presStyleCnt="0"/>
      <dgm:spPr/>
    </dgm:pt>
    <dgm:pt modelId="{B9B9518D-07A8-5541-813F-5BCDD72BA941}" type="pres">
      <dgm:prSet presAssocID="{ED84EAE8-1904-3448-BD4C-23EF725FA905}" presName="bullet3a" presStyleLbl="node1" presStyleIdx="0" presStyleCnt="3"/>
      <dgm:spPr/>
    </dgm:pt>
    <dgm:pt modelId="{AE6FD15E-1BD5-A24F-81ED-73D9A87245AC}" type="pres">
      <dgm:prSet presAssocID="{ED84EAE8-1904-3448-BD4C-23EF725FA905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9EA37-79A2-E040-A59C-86D9B47AF1A0}" type="pres">
      <dgm:prSet presAssocID="{A6E3DEFB-7674-7B4D-A037-258BE98CE155}" presName="bullet3b" presStyleLbl="node1" presStyleIdx="1" presStyleCnt="3"/>
      <dgm:spPr/>
    </dgm:pt>
    <dgm:pt modelId="{08D16983-2EF9-9547-A6A1-29482A5C41AF}" type="pres">
      <dgm:prSet presAssocID="{A6E3DEFB-7674-7B4D-A037-258BE98CE155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3711C-7ABD-4847-AC05-E111C8758DD8}" type="pres">
      <dgm:prSet presAssocID="{70868954-E169-5E42-9AAE-02BD2185F144}" presName="bullet3c" presStyleLbl="node1" presStyleIdx="2" presStyleCnt="3"/>
      <dgm:spPr/>
    </dgm:pt>
    <dgm:pt modelId="{A50BBAF4-D970-BC4E-87A0-B458CC9208E6}" type="pres">
      <dgm:prSet presAssocID="{70868954-E169-5E42-9AAE-02BD2185F144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0EAE95-A99D-094B-A4A9-3339B355C817}" srcId="{80C60339-4FC8-1147-90AF-5B00B83CF382}" destId="{ED84EAE8-1904-3448-BD4C-23EF725FA905}" srcOrd="0" destOrd="0" parTransId="{6AE5BA20-0035-7849-AEE8-ADCAE5378D07}" sibTransId="{0737F57A-8A89-9045-9E92-DDE6D02C66E8}"/>
    <dgm:cxn modelId="{914D7F6A-B931-294C-8EA7-D890D2C8CE1A}" type="presOf" srcId="{A6E3DEFB-7674-7B4D-A037-258BE98CE155}" destId="{08D16983-2EF9-9547-A6A1-29482A5C41AF}" srcOrd="0" destOrd="0" presId="urn:microsoft.com/office/officeart/2005/8/layout/arrow2"/>
    <dgm:cxn modelId="{086F42D4-5AAF-6342-84A3-372221938163}" type="presOf" srcId="{80C60339-4FC8-1147-90AF-5B00B83CF382}" destId="{3655FBDF-697E-B54B-8801-60BE432B6E64}" srcOrd="0" destOrd="0" presId="urn:microsoft.com/office/officeart/2005/8/layout/arrow2"/>
    <dgm:cxn modelId="{AD34592F-1AD9-6F40-8A9E-506F189A7215}" type="presOf" srcId="{ED84EAE8-1904-3448-BD4C-23EF725FA905}" destId="{AE6FD15E-1BD5-A24F-81ED-73D9A87245AC}" srcOrd="0" destOrd="0" presId="urn:microsoft.com/office/officeart/2005/8/layout/arrow2"/>
    <dgm:cxn modelId="{106D14CD-CA40-3841-8766-AEC0CBE4C4C4}" srcId="{80C60339-4FC8-1147-90AF-5B00B83CF382}" destId="{70868954-E169-5E42-9AAE-02BD2185F144}" srcOrd="2" destOrd="0" parTransId="{75852468-A70B-9D45-9417-2F90E2B6910E}" sibTransId="{8D899C4E-4178-1D41-96CD-AF759B7249CE}"/>
    <dgm:cxn modelId="{EAB749ED-9B8B-AB4B-A7E5-02079B6B4425}" srcId="{80C60339-4FC8-1147-90AF-5B00B83CF382}" destId="{A6E3DEFB-7674-7B4D-A037-258BE98CE155}" srcOrd="1" destOrd="0" parTransId="{DE08DB3D-69BA-DB4B-84F3-28BF4941E0D2}" sibTransId="{80B295B4-855A-0441-9E81-E2A4B76F54B0}"/>
    <dgm:cxn modelId="{7EC52DCA-8E77-BB4C-B161-230470F63AA3}" type="presOf" srcId="{70868954-E169-5E42-9AAE-02BD2185F144}" destId="{A50BBAF4-D970-BC4E-87A0-B458CC9208E6}" srcOrd="0" destOrd="0" presId="urn:microsoft.com/office/officeart/2005/8/layout/arrow2"/>
    <dgm:cxn modelId="{0D34F71B-AF88-3043-8D4E-AE25A0CE4823}" type="presParOf" srcId="{3655FBDF-697E-B54B-8801-60BE432B6E64}" destId="{6C3E5D27-2223-C24D-A992-EC4236BC4B21}" srcOrd="0" destOrd="0" presId="urn:microsoft.com/office/officeart/2005/8/layout/arrow2"/>
    <dgm:cxn modelId="{BC3BBD30-F710-2D42-8DAF-D13FB0C70238}" type="presParOf" srcId="{3655FBDF-697E-B54B-8801-60BE432B6E64}" destId="{2D21959C-428E-3F4D-8F4F-CF6D580DF6B9}" srcOrd="1" destOrd="0" presId="urn:microsoft.com/office/officeart/2005/8/layout/arrow2"/>
    <dgm:cxn modelId="{3FF647F5-6168-2A4A-AF0A-9449EB08080E}" type="presParOf" srcId="{2D21959C-428E-3F4D-8F4F-CF6D580DF6B9}" destId="{B9B9518D-07A8-5541-813F-5BCDD72BA941}" srcOrd="0" destOrd="0" presId="urn:microsoft.com/office/officeart/2005/8/layout/arrow2"/>
    <dgm:cxn modelId="{6F31B486-80D2-284B-931C-B30086052C02}" type="presParOf" srcId="{2D21959C-428E-3F4D-8F4F-CF6D580DF6B9}" destId="{AE6FD15E-1BD5-A24F-81ED-73D9A87245AC}" srcOrd="1" destOrd="0" presId="urn:microsoft.com/office/officeart/2005/8/layout/arrow2"/>
    <dgm:cxn modelId="{5B2F0BAF-CD70-6C4B-B52C-D01A80EB64CB}" type="presParOf" srcId="{2D21959C-428E-3F4D-8F4F-CF6D580DF6B9}" destId="{8149EA37-79A2-E040-A59C-86D9B47AF1A0}" srcOrd="2" destOrd="0" presId="urn:microsoft.com/office/officeart/2005/8/layout/arrow2"/>
    <dgm:cxn modelId="{28BA48D3-3156-304D-8882-9D83A1283214}" type="presParOf" srcId="{2D21959C-428E-3F4D-8F4F-CF6D580DF6B9}" destId="{08D16983-2EF9-9547-A6A1-29482A5C41AF}" srcOrd="3" destOrd="0" presId="urn:microsoft.com/office/officeart/2005/8/layout/arrow2"/>
    <dgm:cxn modelId="{92953A72-E857-7F4A-9DDD-6F5F70A4D5AE}" type="presParOf" srcId="{2D21959C-428E-3F4D-8F4F-CF6D580DF6B9}" destId="{89F3711C-7ABD-4847-AC05-E111C8758DD8}" srcOrd="4" destOrd="0" presId="urn:microsoft.com/office/officeart/2005/8/layout/arrow2"/>
    <dgm:cxn modelId="{609768AF-F0E5-0A4B-AB99-DBABF04CA176}" type="presParOf" srcId="{2D21959C-428E-3F4D-8F4F-CF6D580DF6B9}" destId="{A50BBAF4-D970-BC4E-87A0-B458CC9208E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C60339-4FC8-1147-90AF-5B00B83CF382}" type="doc">
      <dgm:prSet loTypeId="urn:microsoft.com/office/officeart/2009/3/layout/DescendingProcess" loCatId="" qsTypeId="urn:microsoft.com/office/officeart/2005/8/quickstyle/simple4" qsCatId="simple" csTypeId="urn:microsoft.com/office/officeart/2005/8/colors/accent1_2" csCatId="accent1" phldr="1"/>
      <dgm:spPr/>
    </dgm:pt>
    <dgm:pt modelId="{ED84EAE8-1904-3448-BD4C-23EF725FA905}">
      <dgm:prSet phldrT="[Text]"/>
      <dgm:spPr/>
      <dgm:t>
        <a:bodyPr/>
        <a:lstStyle/>
        <a:p>
          <a:r>
            <a:rPr lang="en-US" dirty="0" smtClean="0"/>
            <a:t>20</a:t>
          </a:r>
          <a:endParaRPr lang="en-US" dirty="0"/>
        </a:p>
      </dgm:t>
    </dgm:pt>
    <dgm:pt modelId="{6AE5BA20-0035-7849-AEE8-ADCAE5378D07}" type="parTrans" cxnId="{070EAE95-A99D-094B-A4A9-3339B355C817}">
      <dgm:prSet/>
      <dgm:spPr/>
      <dgm:t>
        <a:bodyPr/>
        <a:lstStyle/>
        <a:p>
          <a:endParaRPr lang="en-US"/>
        </a:p>
      </dgm:t>
    </dgm:pt>
    <dgm:pt modelId="{0737F57A-8A89-9045-9E92-DDE6D02C66E8}" type="sibTrans" cxnId="{070EAE95-A99D-094B-A4A9-3339B355C817}">
      <dgm:prSet/>
      <dgm:spPr/>
      <dgm:t>
        <a:bodyPr/>
        <a:lstStyle/>
        <a:p>
          <a:endParaRPr lang="en-US"/>
        </a:p>
      </dgm:t>
    </dgm:pt>
    <dgm:pt modelId="{A6E3DEFB-7674-7B4D-A037-258BE98CE155}">
      <dgm:prSet phldrT="[Text]"/>
      <dgm:spPr/>
      <dgm:t>
        <a:bodyPr/>
        <a:lstStyle/>
        <a:p>
          <a:r>
            <a:rPr lang="en-US" dirty="0" smtClean="0"/>
            <a:t>17</a:t>
          </a:r>
          <a:endParaRPr lang="en-US" dirty="0"/>
        </a:p>
      </dgm:t>
    </dgm:pt>
    <dgm:pt modelId="{DE08DB3D-69BA-DB4B-84F3-28BF4941E0D2}" type="parTrans" cxnId="{EAB749ED-9B8B-AB4B-A7E5-02079B6B4425}">
      <dgm:prSet/>
      <dgm:spPr/>
      <dgm:t>
        <a:bodyPr/>
        <a:lstStyle/>
        <a:p>
          <a:endParaRPr lang="en-US"/>
        </a:p>
      </dgm:t>
    </dgm:pt>
    <dgm:pt modelId="{80B295B4-855A-0441-9E81-E2A4B76F54B0}" type="sibTrans" cxnId="{EAB749ED-9B8B-AB4B-A7E5-02079B6B4425}">
      <dgm:prSet/>
      <dgm:spPr/>
      <dgm:t>
        <a:bodyPr/>
        <a:lstStyle/>
        <a:p>
          <a:endParaRPr lang="en-US"/>
        </a:p>
      </dgm:t>
    </dgm:pt>
    <dgm:pt modelId="{70868954-E169-5E42-9AAE-02BD2185F144}">
      <dgm:prSet phldrT="[Text]"/>
      <dgm:spPr/>
      <dgm:t>
        <a:bodyPr/>
        <a:lstStyle/>
        <a:p>
          <a:r>
            <a:rPr lang="en-US" dirty="0" smtClean="0"/>
            <a:t>14</a:t>
          </a:r>
          <a:endParaRPr lang="en-US" dirty="0"/>
        </a:p>
      </dgm:t>
    </dgm:pt>
    <dgm:pt modelId="{75852468-A70B-9D45-9417-2F90E2B6910E}" type="parTrans" cxnId="{106D14CD-CA40-3841-8766-AEC0CBE4C4C4}">
      <dgm:prSet/>
      <dgm:spPr/>
      <dgm:t>
        <a:bodyPr/>
        <a:lstStyle/>
        <a:p>
          <a:endParaRPr lang="en-US"/>
        </a:p>
      </dgm:t>
    </dgm:pt>
    <dgm:pt modelId="{8D899C4E-4178-1D41-96CD-AF759B7249CE}" type="sibTrans" cxnId="{106D14CD-CA40-3841-8766-AEC0CBE4C4C4}">
      <dgm:prSet/>
      <dgm:spPr/>
      <dgm:t>
        <a:bodyPr/>
        <a:lstStyle/>
        <a:p>
          <a:endParaRPr lang="en-US"/>
        </a:p>
      </dgm:t>
    </dgm:pt>
    <dgm:pt modelId="{5AD1BC44-93AA-5D40-87A0-E766460A996A}" type="pres">
      <dgm:prSet presAssocID="{80C60339-4FC8-1147-90AF-5B00B83CF382}" presName="Name0" presStyleCnt="0">
        <dgm:presLayoutVars>
          <dgm:chMax val="7"/>
          <dgm:chPref val="5"/>
        </dgm:presLayoutVars>
      </dgm:prSet>
      <dgm:spPr/>
    </dgm:pt>
    <dgm:pt modelId="{82725F55-BBC9-CE47-9852-9DD0F5D6FB64}" type="pres">
      <dgm:prSet presAssocID="{80C60339-4FC8-1147-90AF-5B00B83CF382}" presName="arrowNode" presStyleLbl="node1" presStyleIdx="0" presStyleCnt="1"/>
      <dgm:spPr/>
    </dgm:pt>
    <dgm:pt modelId="{4EF5BAF5-B11F-5D4C-84C6-787DD533E199}" type="pres">
      <dgm:prSet presAssocID="{ED84EAE8-1904-3448-BD4C-23EF725FA905}" presName="txNode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B5873-D730-D641-93DA-09F20E42EADB}" type="pres">
      <dgm:prSet presAssocID="{A6E3DEFB-7674-7B4D-A037-258BE98CE155}" presName="txNode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DD18B-BD85-594B-A7E2-4153583DBC49}" type="pres">
      <dgm:prSet presAssocID="{80B295B4-855A-0441-9E81-E2A4B76F54B0}" presName="dotNode2" presStyleCnt="0"/>
      <dgm:spPr/>
    </dgm:pt>
    <dgm:pt modelId="{E9E4461C-A773-AC4F-B1C9-940A4EB60EC8}" type="pres">
      <dgm:prSet presAssocID="{80B295B4-855A-0441-9E81-E2A4B76F54B0}" presName="dotRepeatNode" presStyleLbl="fgShp" presStyleIdx="0" presStyleCnt="1"/>
      <dgm:spPr/>
      <dgm:t>
        <a:bodyPr/>
        <a:lstStyle/>
        <a:p>
          <a:endParaRPr lang="en-US"/>
        </a:p>
      </dgm:t>
    </dgm:pt>
    <dgm:pt modelId="{5B6406EA-7FB0-C144-A1C9-2C2E7DDF83BA}" type="pres">
      <dgm:prSet presAssocID="{70868954-E169-5E42-9AAE-02BD2185F144}" presName="txNode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0EAE95-A99D-094B-A4A9-3339B355C817}" srcId="{80C60339-4FC8-1147-90AF-5B00B83CF382}" destId="{ED84EAE8-1904-3448-BD4C-23EF725FA905}" srcOrd="0" destOrd="0" parTransId="{6AE5BA20-0035-7849-AEE8-ADCAE5378D07}" sibTransId="{0737F57A-8A89-9045-9E92-DDE6D02C66E8}"/>
    <dgm:cxn modelId="{8D19E9D8-B82C-9B46-8726-E1EA65D4B38D}" type="presOf" srcId="{80C60339-4FC8-1147-90AF-5B00B83CF382}" destId="{5AD1BC44-93AA-5D40-87A0-E766460A996A}" srcOrd="0" destOrd="0" presId="urn:microsoft.com/office/officeart/2009/3/layout/DescendingProcess"/>
    <dgm:cxn modelId="{F3F827BF-F2CD-5E46-A75B-3A5EDCBBC755}" type="presOf" srcId="{80B295B4-855A-0441-9E81-E2A4B76F54B0}" destId="{E9E4461C-A773-AC4F-B1C9-940A4EB60EC8}" srcOrd="0" destOrd="0" presId="urn:microsoft.com/office/officeart/2009/3/layout/DescendingProcess"/>
    <dgm:cxn modelId="{E377D75E-D82C-2C47-BF13-32EB77686224}" type="presOf" srcId="{A6E3DEFB-7674-7B4D-A037-258BE98CE155}" destId="{C41B5873-D730-D641-93DA-09F20E42EADB}" srcOrd="0" destOrd="0" presId="urn:microsoft.com/office/officeart/2009/3/layout/DescendingProcess"/>
    <dgm:cxn modelId="{13049F45-552F-144D-942B-C090AEB07657}" type="presOf" srcId="{70868954-E169-5E42-9AAE-02BD2185F144}" destId="{5B6406EA-7FB0-C144-A1C9-2C2E7DDF83BA}" srcOrd="0" destOrd="0" presId="urn:microsoft.com/office/officeart/2009/3/layout/DescendingProcess"/>
    <dgm:cxn modelId="{106D14CD-CA40-3841-8766-AEC0CBE4C4C4}" srcId="{80C60339-4FC8-1147-90AF-5B00B83CF382}" destId="{70868954-E169-5E42-9AAE-02BD2185F144}" srcOrd="2" destOrd="0" parTransId="{75852468-A70B-9D45-9417-2F90E2B6910E}" sibTransId="{8D899C4E-4178-1D41-96CD-AF759B7249CE}"/>
    <dgm:cxn modelId="{EAB749ED-9B8B-AB4B-A7E5-02079B6B4425}" srcId="{80C60339-4FC8-1147-90AF-5B00B83CF382}" destId="{A6E3DEFB-7674-7B4D-A037-258BE98CE155}" srcOrd="1" destOrd="0" parTransId="{DE08DB3D-69BA-DB4B-84F3-28BF4941E0D2}" sibTransId="{80B295B4-855A-0441-9E81-E2A4B76F54B0}"/>
    <dgm:cxn modelId="{550B4A66-A2BD-DA4F-94C1-F8C3621648F6}" type="presOf" srcId="{ED84EAE8-1904-3448-BD4C-23EF725FA905}" destId="{4EF5BAF5-B11F-5D4C-84C6-787DD533E199}" srcOrd="0" destOrd="0" presId="urn:microsoft.com/office/officeart/2009/3/layout/DescendingProcess"/>
    <dgm:cxn modelId="{8893F8EC-2D9E-F245-8FB5-AEE6E9D7B888}" type="presParOf" srcId="{5AD1BC44-93AA-5D40-87A0-E766460A996A}" destId="{82725F55-BBC9-CE47-9852-9DD0F5D6FB64}" srcOrd="0" destOrd="0" presId="urn:microsoft.com/office/officeart/2009/3/layout/DescendingProcess"/>
    <dgm:cxn modelId="{BB6738A9-BCEE-834D-B329-D9479A03D9E7}" type="presParOf" srcId="{5AD1BC44-93AA-5D40-87A0-E766460A996A}" destId="{4EF5BAF5-B11F-5D4C-84C6-787DD533E199}" srcOrd="1" destOrd="0" presId="urn:microsoft.com/office/officeart/2009/3/layout/DescendingProcess"/>
    <dgm:cxn modelId="{39C79CFC-9381-5C44-A047-9E3AFD73580E}" type="presParOf" srcId="{5AD1BC44-93AA-5D40-87A0-E766460A996A}" destId="{C41B5873-D730-D641-93DA-09F20E42EADB}" srcOrd="2" destOrd="0" presId="urn:microsoft.com/office/officeart/2009/3/layout/DescendingProcess"/>
    <dgm:cxn modelId="{C94D677C-246B-164F-85C0-EDDE1A822BFF}" type="presParOf" srcId="{5AD1BC44-93AA-5D40-87A0-E766460A996A}" destId="{1A0DD18B-BD85-594B-A7E2-4153583DBC49}" srcOrd="3" destOrd="0" presId="urn:microsoft.com/office/officeart/2009/3/layout/DescendingProcess"/>
    <dgm:cxn modelId="{1BE667DA-A052-5F4A-87B6-6C335E669527}" type="presParOf" srcId="{1A0DD18B-BD85-594B-A7E2-4153583DBC49}" destId="{E9E4461C-A773-AC4F-B1C9-940A4EB60EC8}" srcOrd="0" destOrd="0" presId="urn:microsoft.com/office/officeart/2009/3/layout/DescendingProcess"/>
    <dgm:cxn modelId="{EDC194B5-19D4-0D42-8775-9E23E650257B}" type="presParOf" srcId="{5AD1BC44-93AA-5D40-87A0-E766460A996A}" destId="{5B6406EA-7FB0-C144-A1C9-2C2E7DDF83BA}" srcOrd="4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E5D27-2223-C24D-A992-EC4236BC4B21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B9518D-07A8-5541-813F-5BCDD72BA941}">
      <dsp:nvSpPr>
        <dsp:cNvPr id="0" name=""/>
        <dsp:cNvSpPr/>
      </dsp:nvSpPr>
      <dsp:spPr>
        <a:xfrm>
          <a:off x="1032256" y="3675549"/>
          <a:ext cx="211328" cy="2113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6FD15E-1BD5-A24F-81ED-73D9A87245AC}">
      <dsp:nvSpPr>
        <dsp:cNvPr id="0" name=""/>
        <dsp:cNvSpPr/>
      </dsp:nvSpPr>
      <dsp:spPr>
        <a:xfrm>
          <a:off x="1137920" y="3781213"/>
          <a:ext cx="1893824" cy="14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8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3</a:t>
          </a:r>
          <a:endParaRPr lang="en-US" sz="6500" kern="1200" dirty="0"/>
        </a:p>
      </dsp:txBody>
      <dsp:txXfrm>
        <a:off x="1137920" y="3781213"/>
        <a:ext cx="1893824" cy="1468120"/>
      </dsp:txXfrm>
    </dsp:sp>
    <dsp:sp modelId="{8149EA37-79A2-E040-A59C-86D9B47AF1A0}">
      <dsp:nvSpPr>
        <dsp:cNvPr id="0" name=""/>
        <dsp:cNvSpPr/>
      </dsp:nvSpPr>
      <dsp:spPr>
        <a:xfrm>
          <a:off x="2897632" y="2294805"/>
          <a:ext cx="382016" cy="3820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D16983-2EF9-9547-A6A1-29482A5C41AF}">
      <dsp:nvSpPr>
        <dsp:cNvPr id="0" name=""/>
        <dsp:cNvSpPr/>
      </dsp:nvSpPr>
      <dsp:spPr>
        <a:xfrm>
          <a:off x="3088640" y="2485813"/>
          <a:ext cx="1950720" cy="2763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422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7</a:t>
          </a:r>
          <a:endParaRPr lang="en-US" sz="6500" kern="1200" dirty="0"/>
        </a:p>
      </dsp:txBody>
      <dsp:txXfrm>
        <a:off x="3088640" y="2485813"/>
        <a:ext cx="1950720" cy="2763519"/>
      </dsp:txXfrm>
    </dsp:sp>
    <dsp:sp modelId="{89F3711C-7ABD-4847-AC05-E111C8758DD8}">
      <dsp:nvSpPr>
        <dsp:cNvPr id="0" name=""/>
        <dsp:cNvSpPr/>
      </dsp:nvSpPr>
      <dsp:spPr>
        <a:xfrm>
          <a:off x="5140960" y="1454573"/>
          <a:ext cx="528320" cy="5283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0BBAF4-D970-BC4E-87A0-B458CC9208E6}">
      <dsp:nvSpPr>
        <dsp:cNvPr id="0" name=""/>
        <dsp:cNvSpPr/>
      </dsp:nvSpPr>
      <dsp:spPr>
        <a:xfrm>
          <a:off x="5405120" y="1718733"/>
          <a:ext cx="1950720" cy="35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946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11</a:t>
          </a:r>
          <a:endParaRPr lang="en-US" sz="6500" kern="1200" dirty="0"/>
        </a:p>
      </dsp:txBody>
      <dsp:txXfrm>
        <a:off x="5405120" y="1718733"/>
        <a:ext cx="1950720" cy="3530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25F55-BBC9-CE47-9852-9DD0F5D6FB64}">
      <dsp:nvSpPr>
        <dsp:cNvPr id="0" name=""/>
        <dsp:cNvSpPr/>
      </dsp:nvSpPr>
      <dsp:spPr>
        <a:xfrm rot="4396374">
          <a:off x="437952" y="469953"/>
          <a:ext cx="2038733" cy="1421762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E4461C-A773-AC4F-B1C9-940A4EB60EC8}">
      <dsp:nvSpPr>
        <dsp:cNvPr id="0" name=""/>
        <dsp:cNvSpPr/>
      </dsp:nvSpPr>
      <dsp:spPr>
        <a:xfrm>
          <a:off x="1517824" y="917036"/>
          <a:ext cx="51484" cy="51484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EF5BAF5-B11F-5D4C-84C6-787DD533E199}">
      <dsp:nvSpPr>
        <dsp:cNvPr id="0" name=""/>
        <dsp:cNvSpPr/>
      </dsp:nvSpPr>
      <dsp:spPr>
        <a:xfrm>
          <a:off x="301281" y="0"/>
          <a:ext cx="961199" cy="377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20</a:t>
          </a:r>
          <a:endParaRPr lang="en-US" sz="2200" kern="1200" dirty="0"/>
        </a:p>
      </dsp:txBody>
      <dsp:txXfrm>
        <a:off x="301281" y="0"/>
        <a:ext cx="961199" cy="377867"/>
      </dsp:txXfrm>
    </dsp:sp>
    <dsp:sp modelId="{C41B5873-D730-D641-93DA-09F20E42EADB}">
      <dsp:nvSpPr>
        <dsp:cNvPr id="0" name=""/>
        <dsp:cNvSpPr/>
      </dsp:nvSpPr>
      <dsp:spPr>
        <a:xfrm>
          <a:off x="1756070" y="753845"/>
          <a:ext cx="1143048" cy="377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17</a:t>
          </a:r>
          <a:endParaRPr lang="en-US" sz="2200" kern="1200" dirty="0"/>
        </a:p>
      </dsp:txBody>
      <dsp:txXfrm>
        <a:off x="1756070" y="753845"/>
        <a:ext cx="1143048" cy="377867"/>
      </dsp:txXfrm>
    </dsp:sp>
    <dsp:sp modelId="{5B6406EA-7FB0-C144-A1C9-2C2E7DDF83BA}">
      <dsp:nvSpPr>
        <dsp:cNvPr id="0" name=""/>
        <dsp:cNvSpPr/>
      </dsp:nvSpPr>
      <dsp:spPr>
        <a:xfrm>
          <a:off x="1600200" y="1983802"/>
          <a:ext cx="1298918" cy="377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14</a:t>
          </a:r>
          <a:endParaRPr lang="en-US" sz="2200" kern="1200" dirty="0"/>
        </a:p>
      </dsp:txBody>
      <dsp:txXfrm>
        <a:off x="1600200" y="1983802"/>
        <a:ext cx="1298918" cy="377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9C55-C4F7-6342-897E-FA8F69ADD4A8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2F6F-7B7B-FF43-84CF-AA42DABF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4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9C55-C4F7-6342-897E-FA8F69ADD4A8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2F6F-7B7B-FF43-84CF-AA42DABF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3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9C55-C4F7-6342-897E-FA8F69ADD4A8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2F6F-7B7B-FF43-84CF-AA42DABF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8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9C55-C4F7-6342-897E-FA8F69ADD4A8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2F6F-7B7B-FF43-84CF-AA42DABF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81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9C55-C4F7-6342-897E-FA8F69ADD4A8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2F6F-7B7B-FF43-84CF-AA42DABF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1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9C55-C4F7-6342-897E-FA8F69ADD4A8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2F6F-7B7B-FF43-84CF-AA42DABF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0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9C55-C4F7-6342-897E-FA8F69ADD4A8}" type="datetimeFigureOut">
              <a:rPr lang="en-US" smtClean="0"/>
              <a:t>5/4/20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2F6F-7B7B-FF43-84CF-AA42DABF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1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9C55-C4F7-6342-897E-FA8F69ADD4A8}" type="datetimeFigureOut">
              <a:rPr lang="en-US" smtClean="0"/>
              <a:t>5/4/20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2F6F-7B7B-FF43-84CF-AA42DABF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9C55-C4F7-6342-897E-FA8F69ADD4A8}" type="datetimeFigureOut">
              <a:rPr lang="en-US" smtClean="0"/>
              <a:t>5/4/20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2F6F-7B7B-FF43-84CF-AA42DABF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1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9C55-C4F7-6342-897E-FA8F69ADD4A8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2F6F-7B7B-FF43-84CF-AA42DABF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4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9C55-C4F7-6342-897E-FA8F69ADD4A8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2F6F-7B7B-FF43-84CF-AA42DABF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5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39C55-C4F7-6342-897E-FA8F69ADD4A8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D2F6F-7B7B-FF43-84CF-AA42DABF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4" Type="http://schemas.openxmlformats.org/officeDocument/2006/relationships/image" Target="../media/image190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0.png"/><Relationship Id="rId3" Type="http://schemas.openxmlformats.org/officeDocument/2006/relationships/image" Target="../media/image6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8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14" y="0"/>
            <a:ext cx="10706686" cy="6734431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can we measure?  </a:t>
            </a:r>
            <a:endParaRPr lang="en-US" dirty="0"/>
          </a:p>
        </p:txBody>
      </p:sp>
      <p:sp>
        <p:nvSpPr>
          <p:cNvPr id="4" name="Triangle 3"/>
          <p:cNvSpPr/>
          <p:nvPr/>
        </p:nvSpPr>
        <p:spPr>
          <a:xfrm>
            <a:off x="3751970" y="968417"/>
            <a:ext cx="4688059" cy="33340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Measuring …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597611" y="282051"/>
            <a:ext cx="1260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/>
              <a:t>1-D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8440029" y="3841713"/>
            <a:ext cx="1228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2-D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2897919" y="3821813"/>
            <a:ext cx="1097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3-D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857103" y="679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041834" y="968417"/>
            <a:ext cx="54165" cy="2030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751970" y="2997837"/>
            <a:ext cx="2289864" cy="1304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4" idx="4"/>
          </p:cNvCxnSpPr>
          <p:nvPr/>
        </p:nvCxnSpPr>
        <p:spPr>
          <a:xfrm>
            <a:off x="6041834" y="3000375"/>
            <a:ext cx="2398195" cy="130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4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365125"/>
            <a:ext cx="11615737" cy="14779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</a:t>
            </a:r>
            <a:r>
              <a:rPr lang="en-US" sz="3200" b="1" dirty="0" smtClean="0"/>
              <a:t>erimeter</a:t>
            </a:r>
            <a:r>
              <a:rPr lang="en-US" sz="3200" dirty="0" smtClean="0"/>
              <a:t> </a:t>
            </a:r>
            <a:r>
              <a:rPr lang="en-US" sz="3200" dirty="0"/>
              <a:t>is a </a:t>
            </a:r>
            <a:r>
              <a:rPr lang="en-US" sz="3200"/>
              <a:t>measure </a:t>
            </a:r>
            <a:r>
              <a:rPr lang="en-US" sz="3200" smtClean="0"/>
              <a:t>of                       .</a:t>
            </a:r>
            <a:r>
              <a:rPr lang="en-US" sz="3200" b="1" smtClean="0"/>
              <a:t> 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46"/>
            <a:ext cx="10515600" cy="54888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 smtClean="0"/>
              <a:t>	It </a:t>
            </a:r>
            <a:r>
              <a:rPr lang="en-US" sz="2400" dirty="0" smtClean="0"/>
              <a:t>is the total distance </a:t>
            </a:r>
            <a:r>
              <a:rPr lang="en-US" sz="2400" dirty="0"/>
              <a:t>(</a:t>
            </a:r>
            <a:r>
              <a:rPr lang="en-US" sz="2400" dirty="0" smtClean="0"/>
              <a:t>the </a:t>
            </a:r>
            <a:r>
              <a:rPr lang="en-US" sz="2400" b="1" dirty="0" smtClean="0"/>
              <a:t>length</a:t>
            </a:r>
            <a:r>
              <a:rPr lang="en-US" sz="2400" dirty="0" smtClean="0"/>
              <a:t>) around a 2-dimensional shape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(</a:t>
            </a:r>
            <a:r>
              <a:rPr lang="en-US" sz="2400" dirty="0" smtClean="0"/>
              <a:t>Imagine stretching a piece of string around the outside of the shape; how </a:t>
            </a:r>
            <a:r>
              <a:rPr lang="en-US" sz="2400" dirty="0" smtClean="0"/>
              <a:t>	long </a:t>
            </a:r>
            <a:r>
              <a:rPr lang="en-US" sz="2400" dirty="0" smtClean="0"/>
              <a:t>is the string?)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                                                                 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		Perimeter is</a:t>
            </a:r>
            <a:endParaRPr lang="en-US" sz="2400" b="1" dirty="0"/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	The</a:t>
            </a:r>
            <a:r>
              <a:rPr lang="en-US" sz="2400" b="1" dirty="0" smtClean="0"/>
              <a:t> </a:t>
            </a:r>
            <a:r>
              <a:rPr lang="en-US" sz="2400" b="1" dirty="0" smtClean="0"/>
              <a:t>perimeter </a:t>
            </a:r>
            <a:r>
              <a:rPr lang="en-US" sz="2400" dirty="0" smtClean="0"/>
              <a:t>of a</a:t>
            </a:r>
            <a:r>
              <a:rPr lang="en-US" sz="2400" b="1" dirty="0" smtClean="0"/>
              <a:t>  </a:t>
            </a:r>
            <a:r>
              <a:rPr lang="en-US" sz="2400" b="1" dirty="0" smtClean="0"/>
              <a:t> circle  </a:t>
            </a:r>
            <a:r>
              <a:rPr lang="en-US" sz="2400" dirty="0" smtClean="0"/>
              <a:t>is called </a:t>
            </a:r>
            <a:r>
              <a:rPr lang="en-US" sz="2400" dirty="0" smtClean="0"/>
              <a:t>the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11" y="2801144"/>
            <a:ext cx="2451100" cy="16891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213613" y="5383511"/>
            <a:ext cx="863366" cy="8413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0" y="2801144"/>
            <a:ext cx="2108200" cy="147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4022" y="776758"/>
            <a:ext cx="1265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length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4022" y="5496003"/>
            <a:ext cx="1992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circumference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2511" y="4588748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7 + 3 + 7 + 3 = 20 </a:t>
            </a:r>
            <a:r>
              <a:rPr lang="en-US" sz="2400" b="1" dirty="0" smtClean="0">
                <a:solidFill>
                  <a:srgbClr val="FF0000"/>
                </a:solidFill>
              </a:rPr>
              <a:t>cm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44349" y="818800"/>
            <a:ext cx="1842514" cy="5601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5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39859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What are Compound Shapes?</a:t>
            </a:r>
            <a:br>
              <a:rPr lang="en-US" sz="3200" dirty="0" smtClean="0"/>
            </a:br>
            <a:r>
              <a:rPr lang="en-US" sz="3200" dirty="0" smtClean="0"/>
              <a:t>and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What can we calculate?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662" y="2683224"/>
            <a:ext cx="4002087" cy="2721419"/>
          </a:xfrm>
        </p:spPr>
      </p:pic>
    </p:spTree>
    <p:extLst>
      <p:ext uri="{BB962C8B-B14F-4D97-AF65-F5344CB8AC3E}">
        <p14:creationId xmlns:p14="http://schemas.microsoft.com/office/powerpoint/2010/main" val="159998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428625"/>
            <a:ext cx="11715750" cy="174307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Compound Shapes (or Composite Shapes)</a:t>
            </a:r>
            <a:br>
              <a:rPr lang="en-US" sz="3200" dirty="0" smtClean="0"/>
            </a:br>
            <a:r>
              <a:rPr lang="en-US" sz="3200" dirty="0" smtClean="0"/>
              <a:t>… </a:t>
            </a:r>
            <a:r>
              <a:rPr lang="en-US" sz="2400" dirty="0" smtClean="0"/>
              <a:t>are shapes which can be split into basic shapes,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such </a:t>
            </a:r>
            <a:r>
              <a:rPr lang="en-US" sz="2400" dirty="0" smtClean="0"/>
              <a:t>as rectangles and triangles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1701"/>
            <a:ext cx="10515600" cy="5002822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/>
              <a:t>Perimeter: </a:t>
            </a:r>
            <a:r>
              <a:rPr lang="en-US" sz="2400" dirty="0"/>
              <a:t>t</a:t>
            </a:r>
            <a:r>
              <a:rPr lang="en-US" sz="2400" dirty="0" smtClean="0"/>
              <a:t>o </a:t>
            </a:r>
            <a:r>
              <a:rPr lang="en-US" sz="2400" dirty="0" smtClean="0"/>
              <a:t>find the </a:t>
            </a:r>
            <a:r>
              <a:rPr lang="en-US" sz="2400" i="1" dirty="0"/>
              <a:t>p</a:t>
            </a:r>
            <a:r>
              <a:rPr lang="en-US" sz="2400" i="1" dirty="0" smtClean="0"/>
              <a:t>erimeter</a:t>
            </a:r>
            <a:r>
              <a:rPr lang="en-US" sz="2400" b="1" dirty="0" smtClean="0"/>
              <a:t> </a:t>
            </a:r>
            <a:r>
              <a:rPr lang="en-US" sz="2400" dirty="0" smtClean="0"/>
              <a:t>of a </a:t>
            </a:r>
            <a:r>
              <a:rPr lang="en-US" sz="2400" b="1" dirty="0" smtClean="0"/>
              <a:t>Compound Shape</a:t>
            </a:r>
            <a:r>
              <a:rPr lang="en-US" sz="2400" dirty="0" smtClean="0"/>
              <a:t>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First find any missing lengths (sides). </a:t>
            </a:r>
            <a:endParaRPr lang="en-US" sz="2400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Sum up </a:t>
            </a:r>
            <a:r>
              <a:rPr lang="en-US" sz="2400" b="1" dirty="0"/>
              <a:t>all</a:t>
            </a:r>
            <a:r>
              <a:rPr lang="en-US" sz="2400" dirty="0"/>
              <a:t> the lengths.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Perimeter is:	   </a:t>
            </a:r>
            <a:r>
              <a:rPr lang="en-US" sz="2400" dirty="0" smtClean="0"/>
              <a:t>3 </a:t>
            </a:r>
            <a:r>
              <a:rPr lang="en-US" sz="2400" dirty="0" smtClean="0"/>
              <a:t>+ </a:t>
            </a:r>
            <a:r>
              <a:rPr lang="en-US" sz="2400" dirty="0" smtClean="0"/>
              <a:t>4 + </a:t>
            </a:r>
            <a:r>
              <a:rPr lang="en-US" sz="2400" dirty="0" smtClean="0"/>
              <a:t>8 </a:t>
            </a:r>
            <a:r>
              <a:rPr lang="en-US" sz="2400" dirty="0" smtClean="0"/>
              <a:t>+ </a:t>
            </a:r>
            <a:r>
              <a:rPr lang="en-US" sz="2400" dirty="0" smtClean="0"/>
              <a:t>10 </a:t>
            </a:r>
            <a:r>
              <a:rPr lang="en-US" sz="2400" dirty="0" smtClean="0"/>
              <a:t>+ </a:t>
            </a:r>
            <a:r>
              <a:rPr lang="en-US" sz="2400" dirty="0" smtClean="0">
                <a:solidFill>
                  <a:srgbClr val="FF0000"/>
                </a:solidFill>
              </a:rPr>
              <a:t>5</a:t>
            </a:r>
            <a:r>
              <a:rPr lang="en-US" sz="2400" dirty="0" smtClean="0"/>
              <a:t> </a:t>
            </a:r>
            <a:r>
              <a:rPr lang="en-US" sz="2400" dirty="0" smtClean="0"/>
              <a:t>+ </a:t>
            </a:r>
            <a:r>
              <a:rPr lang="en-US" sz="2400" dirty="0" smtClean="0">
                <a:solidFill>
                  <a:srgbClr val="FF0000"/>
                </a:solidFill>
              </a:rPr>
              <a:t>6</a:t>
            </a:r>
            <a:r>
              <a:rPr lang="en-US" sz="2400" dirty="0" smtClean="0"/>
              <a:t> </a:t>
            </a:r>
            <a:r>
              <a:rPr lang="en-US" sz="2400" dirty="0" smtClean="0"/>
              <a:t>= </a:t>
            </a:r>
            <a:r>
              <a:rPr lang="en-US" sz="2400" dirty="0" smtClean="0">
                <a:solidFill>
                  <a:srgbClr val="FF0000"/>
                </a:solidFill>
              </a:rPr>
              <a:t>36 cm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                  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/>
              <a:t>Area: </a:t>
            </a:r>
            <a:r>
              <a:rPr lang="en-US" sz="2400" dirty="0"/>
              <a:t>To find </a:t>
            </a:r>
            <a:r>
              <a:rPr lang="en-US" sz="2400" dirty="0" smtClean="0"/>
              <a:t>the </a:t>
            </a:r>
            <a:r>
              <a:rPr lang="en-US" sz="2400" i="1" dirty="0" smtClean="0"/>
              <a:t>area</a:t>
            </a:r>
            <a:r>
              <a:rPr lang="en-US" sz="2400" b="1" dirty="0" smtClean="0"/>
              <a:t> </a:t>
            </a:r>
            <a:r>
              <a:rPr lang="en-US" sz="2400" dirty="0"/>
              <a:t>of a </a:t>
            </a:r>
            <a:r>
              <a:rPr lang="en-US" sz="2400" b="1" dirty="0"/>
              <a:t>Compound Shape</a:t>
            </a:r>
            <a:r>
              <a:rPr lang="en-US" sz="2400" dirty="0"/>
              <a:t>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Split the compound shape into simple shapes.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Find the area for each simple shape. </a:t>
            </a:r>
            <a:endParaRPr lang="en-US" sz="2400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Sum </a:t>
            </a:r>
            <a:r>
              <a:rPr lang="en-US" sz="2400" dirty="0" smtClean="0"/>
              <a:t>the areas.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Area </a:t>
            </a:r>
            <a:r>
              <a:rPr lang="en-US" sz="2400" dirty="0" smtClean="0"/>
              <a:t>is    </a:t>
            </a:r>
            <a:r>
              <a:rPr lang="en-US" sz="2400" dirty="0" smtClean="0">
                <a:solidFill>
                  <a:srgbClr val="FF0000"/>
                </a:solidFill>
              </a:rPr>
              <a:t>(5 </a:t>
            </a:r>
            <a:r>
              <a:rPr lang="en-US" sz="2400" dirty="0" smtClean="0">
                <a:solidFill>
                  <a:srgbClr val="FF0000"/>
                </a:solidFill>
              </a:rPr>
              <a:t>x </a:t>
            </a:r>
            <a:r>
              <a:rPr lang="en-US" sz="2400" dirty="0">
                <a:solidFill>
                  <a:srgbClr val="FF0000"/>
                </a:solidFill>
              </a:rPr>
              <a:t>6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r>
              <a:rPr lang="en-US" sz="2400" dirty="0" smtClean="0">
                <a:solidFill>
                  <a:srgbClr val="FF0000"/>
                </a:solidFill>
              </a:rPr>
              <a:t>+ </a:t>
            </a:r>
            <a:r>
              <a:rPr lang="en-US" sz="2400" dirty="0" smtClean="0">
                <a:solidFill>
                  <a:srgbClr val="FF0000"/>
                </a:solidFill>
              </a:rPr>
              <a:t>(8 </a:t>
            </a:r>
            <a:r>
              <a:rPr lang="en-US" sz="2400" dirty="0" smtClean="0">
                <a:solidFill>
                  <a:srgbClr val="FF0000"/>
                </a:solidFill>
              </a:rPr>
              <a:t>x </a:t>
            </a:r>
            <a:r>
              <a:rPr lang="en-US" sz="2400" dirty="0">
                <a:solidFill>
                  <a:srgbClr val="FF0000"/>
                </a:solidFill>
              </a:rPr>
              <a:t>4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r>
              <a:rPr lang="en-US" sz="2400" dirty="0" smtClean="0"/>
              <a:t>= </a:t>
            </a:r>
            <a:r>
              <a:rPr lang="en-US" sz="2400" dirty="0" smtClean="0">
                <a:solidFill>
                  <a:srgbClr val="FF0000"/>
                </a:solidFill>
              </a:rPr>
              <a:t>62 </a:t>
            </a:r>
            <a:r>
              <a:rPr lang="en-US" sz="2400" dirty="0" smtClean="0">
                <a:solidFill>
                  <a:srgbClr val="FF0000"/>
                </a:solidFill>
              </a:rPr>
              <a:t>cm</a:t>
            </a:r>
            <a:r>
              <a:rPr lang="en-US" sz="2400" baseline="30000" dirty="0" smtClean="0">
                <a:solidFill>
                  <a:srgbClr val="FF0000"/>
                </a:solidFill>
              </a:rPr>
              <a:t>2 </a:t>
            </a:r>
            <a:r>
              <a:rPr lang="en-US" sz="2400" baseline="30000" dirty="0" smtClean="0"/>
              <a:t>	</a:t>
            </a:r>
            <a:r>
              <a:rPr lang="en-US" sz="2400" dirty="0" smtClean="0"/>
              <a:t> 	or	</a:t>
            </a:r>
            <a:endParaRPr lang="en-US" sz="240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106" y="2919584"/>
            <a:ext cx="3195637" cy="21730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99911" y="2273253"/>
            <a:ext cx="2058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This side </a:t>
            </a:r>
            <a:r>
              <a:rPr lang="en-US" dirty="0" smtClean="0">
                <a:solidFill>
                  <a:srgbClr val="FF0000"/>
                </a:solidFill>
              </a:rPr>
              <a:t>is </a:t>
            </a:r>
            <a:r>
              <a:rPr lang="en-US" dirty="0">
                <a:solidFill>
                  <a:srgbClr val="FF0000"/>
                </a:solidFill>
              </a:rPr>
              <a:t>missing; </a:t>
            </a:r>
            <a:endParaRPr lang="en-US" dirty="0" smtClean="0">
              <a:solidFill>
                <a:srgbClr val="FF0000"/>
              </a:solidFill>
            </a:endParaRPr>
          </a:p>
          <a:p>
            <a:pPr lvl="0"/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dirty="0" smtClean="0">
                <a:solidFill>
                  <a:srgbClr val="FF0000"/>
                </a:solidFill>
              </a:rPr>
              <a:t>5 cm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3373" y="3098840"/>
            <a:ext cx="2058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This side is missing;</a:t>
            </a:r>
            <a:r>
              <a:rPr lang="en-US" dirty="0"/>
              <a:t> </a:t>
            </a:r>
            <a:endParaRPr lang="en-US" dirty="0" smtClean="0"/>
          </a:p>
          <a:p>
            <a:pPr lvl="0"/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dirty="0" smtClean="0">
                <a:solidFill>
                  <a:srgbClr val="FF0000"/>
                </a:solidFill>
              </a:rPr>
              <a:t>6 cm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172450" y="2546774"/>
            <a:ext cx="514350" cy="384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686800" y="3314700"/>
            <a:ext cx="1042399" cy="42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43838" y="3857625"/>
            <a:ext cx="842964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24047" y="6200774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(5 x </a:t>
            </a:r>
            <a:r>
              <a:rPr lang="en-US" sz="2400" dirty="0" smtClean="0"/>
              <a:t>6)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009894" y="6200774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(8 x 4)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19186" y="6200775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Area is	(5 x 10) + (3 x 4) = </a:t>
            </a:r>
            <a:r>
              <a:rPr lang="en-US" sz="2400" dirty="0" smtClean="0">
                <a:solidFill>
                  <a:srgbClr val="FF0000"/>
                </a:solidFill>
              </a:rPr>
              <a:t>62 </a:t>
            </a:r>
            <a:r>
              <a:rPr lang="en-US" sz="2400" dirty="0">
                <a:solidFill>
                  <a:srgbClr val="FF0000"/>
                </a:solidFill>
              </a:rPr>
              <a:t>cm</a:t>
            </a:r>
            <a:r>
              <a:rPr lang="en-US" sz="2400" baseline="30000" dirty="0">
                <a:solidFill>
                  <a:srgbClr val="FF0000"/>
                </a:solidFill>
              </a:rPr>
              <a:t>2 	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8651075" y="3098840"/>
            <a:ext cx="14656" cy="1574272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7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What parts of the circle can you name?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083148" y="1681005"/>
            <a:ext cx="4121833" cy="412183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Circles</a:t>
            </a:r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2500183" y="5094848"/>
            <a:ext cx="2110153" cy="5486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77094" y="5094849"/>
            <a:ext cx="1659403" cy="5486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997027" y="1690688"/>
            <a:ext cx="2636520" cy="6471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4" idx="3"/>
            <a:endCxn id="4" idx="7"/>
          </p:cNvCxnSpPr>
          <p:nvPr/>
        </p:nvCxnSpPr>
        <p:spPr>
          <a:xfrm flipV="1">
            <a:off x="4686776" y="2284634"/>
            <a:ext cx="2914577" cy="291457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5"/>
          </p:cNvCxnSpPr>
          <p:nvPr/>
        </p:nvCxnSpPr>
        <p:spPr>
          <a:xfrm flipH="1" flipV="1">
            <a:off x="6128951" y="3744097"/>
            <a:ext cx="1472402" cy="145511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10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150" y="4379352"/>
            <a:ext cx="2336800" cy="2336800"/>
          </a:xfrm>
        </p:spPr>
      </p:pic>
      <p:sp>
        <p:nvSpPr>
          <p:cNvPr id="4" name="Oval 3"/>
          <p:cNvSpPr/>
          <p:nvPr/>
        </p:nvSpPr>
        <p:spPr>
          <a:xfrm>
            <a:off x="4330308" y="1567376"/>
            <a:ext cx="4121833" cy="4121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Circles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1605378" y="4400064"/>
            <a:ext cx="2844018" cy="6432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Diameter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452141" y="2447780"/>
            <a:ext cx="1659403" cy="5486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Radius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24465" y="1547000"/>
            <a:ext cx="3108960" cy="6471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Circumference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98723" y="4961556"/>
            <a:ext cx="3280311" cy="1060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– is the distance from one point on the circumference, through the </a:t>
            </a:r>
            <a:r>
              <a:rPr lang="en-US" dirty="0" err="1" smtClean="0">
                <a:solidFill>
                  <a:schemeClr val="tx1"/>
                </a:solidFill>
              </a:rPr>
              <a:t>centre</a:t>
            </a:r>
            <a:r>
              <a:rPr lang="en-US" dirty="0" smtClean="0">
                <a:solidFill>
                  <a:schemeClr val="tx1"/>
                </a:solidFill>
              </a:rPr>
              <a:t> to another point on the circumference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06318" y="2168518"/>
            <a:ext cx="2865120" cy="630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is the perimeter of the circle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604150" y="2971214"/>
            <a:ext cx="24536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is the distance from the </a:t>
            </a:r>
            <a:r>
              <a:rPr lang="en-US" dirty="0" err="1" smtClean="0">
                <a:solidFill>
                  <a:schemeClr val="tx1"/>
                </a:solidFill>
              </a:rPr>
              <a:t>centre</a:t>
            </a:r>
            <a:r>
              <a:rPr lang="en-US" dirty="0" smtClean="0">
                <a:solidFill>
                  <a:schemeClr val="tx1"/>
                </a:solidFill>
              </a:rPr>
              <a:t> to the </a:t>
            </a:r>
            <a:r>
              <a:rPr lang="en-US" dirty="0" err="1" smtClean="0">
                <a:solidFill>
                  <a:schemeClr val="tx1"/>
                </a:solidFill>
              </a:rPr>
              <a:t>cirumference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9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-1815717"/>
            <a:ext cx="10515600" cy="1815717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4" name="Regular Pentagon 3"/>
          <p:cNvSpPr/>
          <p:nvPr/>
        </p:nvSpPr>
        <p:spPr>
          <a:xfrm>
            <a:off x="4133213" y="773849"/>
            <a:ext cx="3916680" cy="347472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46958" y="1840085"/>
            <a:ext cx="30891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5 Ways </a:t>
            </a:r>
            <a:r>
              <a:rPr lang="en-US" sz="3200" dirty="0">
                <a:solidFill>
                  <a:schemeClr val="bg1"/>
                </a:solidFill>
              </a:rPr>
              <a:t>of Showing (Presenting) 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Data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1010" y="1977706"/>
            <a:ext cx="605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33931" y="4142629"/>
            <a:ext cx="71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Bar 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31441" y="4224585"/>
            <a:ext cx="697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Pie 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07881" y="404517"/>
            <a:ext cx="64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</a:t>
            </a:r>
            <a:r>
              <a:rPr lang="en-US" dirty="0" err="1" smtClean="0"/>
              <a:t>Ch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50081" y="5063409"/>
            <a:ext cx="10515600" cy="3499692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How many ways can you name? </a:t>
            </a:r>
            <a:br>
              <a:rPr lang="en-US" sz="2400" dirty="0"/>
            </a:br>
            <a:r>
              <a:rPr lang="en-US" sz="2400" dirty="0" smtClean="0"/>
              <a:t>Describe them and say what </a:t>
            </a:r>
            <a:r>
              <a:rPr lang="en-US" sz="2400" dirty="0"/>
              <a:t>key information must you </a:t>
            </a:r>
            <a:r>
              <a:rPr lang="en-US" sz="2400" dirty="0" smtClean="0"/>
              <a:t>have</a:t>
            </a:r>
            <a:r>
              <a:rPr lang="en-US" sz="2400" dirty="0" smtClean="0"/>
              <a:t>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Here are some clues</a:t>
            </a:r>
            <a:r>
              <a:rPr lang="is-IS" sz="2400" dirty="0" smtClean="0"/>
              <a:t>…</a:t>
            </a:r>
            <a:endParaRPr lang="en-US" sz="2400" dirty="0" smtClean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(The order is not relevant.)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43262" y="1977706"/>
            <a:ext cx="91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5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0" grpId="0"/>
      <p:bldP spid="11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Five Ways of Showing (Presenting) Data: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12" y="1936836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sz="3200" dirty="0" smtClean="0"/>
              <a:t>Tally Charts/ Tables				</a:t>
            </a:r>
          </a:p>
          <a:p>
            <a:pPr>
              <a:buFont typeface="Arial" charset="0"/>
              <a:buChar char="•"/>
            </a:pPr>
            <a:endParaRPr lang="en-US" sz="3200" dirty="0" smtClean="0"/>
          </a:p>
          <a:p>
            <a:pPr>
              <a:buFont typeface="Arial" charset="0"/>
              <a:buChar char="•"/>
            </a:pPr>
            <a:r>
              <a:rPr lang="en-US" sz="3200" dirty="0" smtClean="0"/>
              <a:t>Pictograms </a:t>
            </a:r>
          </a:p>
          <a:p>
            <a:pPr>
              <a:buFont typeface="Arial" charset="0"/>
              <a:buChar char="•"/>
            </a:pPr>
            <a:endParaRPr lang="en-US" sz="3200" dirty="0" smtClean="0"/>
          </a:p>
          <a:p>
            <a:pPr>
              <a:buFont typeface="Arial" charset="0"/>
              <a:buChar char="•"/>
            </a:pPr>
            <a:r>
              <a:rPr lang="en-US" sz="3200" dirty="0" smtClean="0"/>
              <a:t>Bar Charts</a:t>
            </a:r>
          </a:p>
          <a:p>
            <a:pPr>
              <a:buFont typeface="Arial" charset="0"/>
              <a:buChar char="•"/>
            </a:pPr>
            <a:endParaRPr lang="en-US" sz="3200" dirty="0" smtClean="0"/>
          </a:p>
          <a:p>
            <a:pPr>
              <a:buFont typeface="Arial" charset="0"/>
              <a:buChar char="•"/>
            </a:pPr>
            <a:r>
              <a:rPr lang="en-US" sz="3200" dirty="0" smtClean="0"/>
              <a:t>Pie Charts</a:t>
            </a:r>
          </a:p>
          <a:p>
            <a:pPr>
              <a:buFont typeface="Arial" charset="0"/>
              <a:buChar char="•"/>
            </a:pPr>
            <a:endParaRPr lang="en-US" sz="3200" dirty="0" smtClean="0"/>
          </a:p>
          <a:p>
            <a:pPr>
              <a:buFont typeface="Arial" charset="0"/>
              <a:buChar char="•"/>
            </a:pPr>
            <a:r>
              <a:rPr lang="en-US" sz="3200" dirty="0" smtClean="0"/>
              <a:t>Line Graphs  </a:t>
            </a:r>
            <a:endParaRPr lang="en-US" sz="3200" dirty="0"/>
          </a:p>
        </p:txBody>
      </p:sp>
      <p:sp>
        <p:nvSpPr>
          <p:cNvPr id="4" name="Regular Pentagon 3"/>
          <p:cNvSpPr/>
          <p:nvPr/>
        </p:nvSpPr>
        <p:spPr>
          <a:xfrm>
            <a:off x="229552" y="230188"/>
            <a:ext cx="960120" cy="9144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583" y="1354845"/>
            <a:ext cx="2038359" cy="1211199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52" y="2485860"/>
            <a:ext cx="2186366" cy="1116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063" y="3496330"/>
            <a:ext cx="1822879" cy="108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52" y="5516368"/>
            <a:ext cx="1853557" cy="11265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80445" y="1373565"/>
            <a:ext cx="4942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200" b="1" dirty="0"/>
              <a:t>Tally</a:t>
            </a:r>
            <a:r>
              <a:rPr lang="en-US" sz="1200" dirty="0"/>
              <a:t> marks are a way of keeping count by drawing marks.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/>
              <a:t>Every 5</a:t>
            </a:r>
            <a:r>
              <a:rPr lang="en-US" sz="1200" baseline="30000" dirty="0"/>
              <a:t>th</a:t>
            </a:r>
            <a:r>
              <a:rPr lang="en-US" sz="1200" dirty="0"/>
              <a:t> mark is drawn across the previous 4 marks, so bundles of 5 marks can be easily seen and easily counted.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1" dirty="0" smtClean="0"/>
              <a:t>Tables</a:t>
            </a:r>
            <a:r>
              <a:rPr lang="en-US" sz="1200" dirty="0" smtClean="0"/>
              <a:t> </a:t>
            </a:r>
            <a:r>
              <a:rPr lang="en-US" sz="1200" dirty="0"/>
              <a:t>provide one way of presenting data, using rows and columns.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2618" y="2777030"/>
            <a:ext cx="5961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200" b="1" dirty="0"/>
              <a:t>Pictograms</a:t>
            </a:r>
            <a:r>
              <a:rPr lang="en-US" sz="1200" dirty="0"/>
              <a:t> use images (i.e. pictures) to represent numbers.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/>
              <a:t>The </a:t>
            </a:r>
            <a:r>
              <a:rPr lang="en-US" sz="1200" b="1" dirty="0"/>
              <a:t>key</a:t>
            </a:r>
            <a:r>
              <a:rPr lang="en-US" sz="1200" dirty="0"/>
              <a:t> on a pictogram shows what each image stands for.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57942" y="3449681"/>
            <a:ext cx="4702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 a </a:t>
            </a:r>
            <a:r>
              <a:rPr lang="en-US" sz="1200" b="1" dirty="0"/>
              <a:t>bar chart</a:t>
            </a:r>
            <a:r>
              <a:rPr lang="en-US" sz="1200" dirty="0"/>
              <a:t>, there is one bar for each category of data.</a:t>
            </a:r>
          </a:p>
          <a:p>
            <a:r>
              <a:rPr lang="en-US" sz="1200" dirty="0"/>
              <a:t>Make sure your bars are equal width. And make sure the gaps between your bars are the same.</a:t>
            </a:r>
          </a:p>
          <a:p>
            <a:r>
              <a:rPr lang="en-US" sz="1200" dirty="0"/>
              <a:t>It is the height of a bar which is important; the height of the bar indicates the frequency (how much) of the data in that category.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31" y="4685938"/>
            <a:ext cx="1849051" cy="2592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89" y="4094568"/>
            <a:ext cx="1809768" cy="14690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86404" y="4610870"/>
            <a:ext cx="5052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200" dirty="0"/>
              <a:t>A pie chart shows the proportion of each category, through a ‘slice’ (or share) of the pie. </a:t>
            </a:r>
            <a:endParaRPr lang="en-US" sz="1200" dirty="0" smtClean="0"/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What fraction of the class like each potato type best?                                                        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882714" y="5449879"/>
            <a:ext cx="517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200" dirty="0"/>
              <a:t>Points are connected by lines to show how something changes in value, for example as time goes by.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/>
              <a:t>What was the </a:t>
            </a:r>
            <a:r>
              <a:rPr lang="en-US" sz="1200" dirty="0" smtClean="0"/>
              <a:t>difference in sales between June and </a:t>
            </a:r>
            <a:r>
              <a:rPr lang="en-US" sz="1200" dirty="0"/>
              <a:t>July? </a:t>
            </a:r>
          </a:p>
        </p:txBody>
      </p:sp>
    </p:spTree>
    <p:extLst>
      <p:ext uri="{BB962C8B-B14F-4D97-AF65-F5344CB8AC3E}">
        <p14:creationId xmlns:p14="http://schemas.microsoft.com/office/powerpoint/2010/main" val="89019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5781"/>
            <a:ext cx="10515600" cy="1325563"/>
          </a:xfrm>
        </p:spPr>
        <p:txBody>
          <a:bodyPr/>
          <a:lstStyle/>
          <a:p>
            <a:r>
              <a:rPr lang="en-US" dirty="0" smtClean="0"/>
              <a:t>  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61932"/>
              </p:ext>
            </p:extLst>
          </p:nvPr>
        </p:nvGraphicFramePr>
        <p:xfrm>
          <a:off x="838200" y="3140075"/>
          <a:ext cx="251936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363"/>
              </a:tblGrid>
              <a:tr h="3579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9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579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579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82974"/>
              </p:ext>
            </p:extLst>
          </p:nvPr>
        </p:nvGraphicFramePr>
        <p:xfrm>
          <a:off x="4837906" y="3140075"/>
          <a:ext cx="2516187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729"/>
                <a:gridCol w="838729"/>
                <a:gridCol w="838729"/>
              </a:tblGrid>
              <a:tr h="359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9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59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59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094107"/>
              </p:ext>
            </p:extLst>
          </p:nvPr>
        </p:nvGraphicFramePr>
        <p:xfrm>
          <a:off x="8796336" y="3140075"/>
          <a:ext cx="255746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244"/>
                <a:gridCol w="426244"/>
                <a:gridCol w="426244"/>
                <a:gridCol w="426244"/>
                <a:gridCol w="426244"/>
                <a:gridCol w="426244"/>
              </a:tblGrid>
              <a:tr h="359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9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594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594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977030" y="576197"/>
            <a:ext cx="70145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77030" y="1528175"/>
            <a:ext cx="70145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37653" y="419398"/>
                <a:ext cx="716692" cy="1251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charset="0"/>
                            </a:rPr>
                            <m:t>𝑎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653" y="419398"/>
                <a:ext cx="716692" cy="12519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38200" y="5676900"/>
            <a:ext cx="269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</a:t>
            </a:r>
            <a:r>
              <a:rPr lang="en-US" sz="2400" dirty="0" smtClean="0"/>
              <a:t>do you see?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37906" y="5676900"/>
            <a:ext cx="2423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</a:t>
            </a:r>
            <a:r>
              <a:rPr lang="en-US" sz="2400" dirty="0"/>
              <a:t>is different?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796336" y="563073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same? 	</a:t>
            </a:r>
          </a:p>
        </p:txBody>
      </p:sp>
    </p:spTree>
    <p:extLst>
      <p:ext uri="{BB962C8B-B14F-4D97-AF65-F5344CB8AC3E}">
        <p14:creationId xmlns:p14="http://schemas.microsoft.com/office/powerpoint/2010/main" val="108161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5781"/>
            <a:ext cx="10515600" cy="1325563"/>
          </a:xfrm>
        </p:spPr>
        <p:txBody>
          <a:bodyPr/>
          <a:lstStyle/>
          <a:p>
            <a:r>
              <a:rPr lang="en-US" dirty="0" smtClean="0"/>
              <a:t>  equivalent fractions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984456" y="3211405"/>
          <a:ext cx="251936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363"/>
              </a:tblGrid>
              <a:tr h="3579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981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57981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57981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767783" y="3211405"/>
          <a:ext cx="2516187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729"/>
                <a:gridCol w="838729"/>
                <a:gridCol w="838729"/>
              </a:tblGrid>
              <a:tr h="359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9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594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59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8701389" y="3249827"/>
          <a:ext cx="255746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244"/>
                <a:gridCol w="426244"/>
                <a:gridCol w="426244"/>
                <a:gridCol w="426244"/>
                <a:gridCol w="426244"/>
                <a:gridCol w="426244"/>
              </a:tblGrid>
              <a:tr h="3273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9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594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594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977030" y="576197"/>
            <a:ext cx="70145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77030" y="1528175"/>
            <a:ext cx="70145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42972" y="2395559"/>
                <a:ext cx="49404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charset="0"/>
                            </a:rPr>
                            <m:t>9</m:t>
                          </m:r>
                        </m:num>
                        <m:den>
                          <m:r>
                            <a:rPr lang="en-GB" b="0" i="1" smtClean="0">
                              <a:latin typeface="Cambria Math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972" y="2395559"/>
                <a:ext cx="494046" cy="6109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81869" y="1800128"/>
            <a:ext cx="769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Equivalent fractions are all equal, even if they look different.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4931559"/>
            <a:ext cx="11838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To find an equivalent fraction, multiply (or divide) the </a:t>
            </a:r>
            <a:endParaRPr lang="en-US" sz="2400" dirty="0" smtClean="0"/>
          </a:p>
          <a:p>
            <a:pPr algn="ctr"/>
            <a:r>
              <a:rPr lang="en-US" sz="2400" dirty="0" smtClean="0"/>
              <a:t>numerator </a:t>
            </a:r>
            <a:r>
              <a:rPr lang="en-US" sz="2400" b="1" dirty="0" smtClean="0"/>
              <a:t>and</a:t>
            </a:r>
            <a:r>
              <a:rPr lang="en-US" sz="2400" dirty="0" smtClean="0"/>
              <a:t> the </a:t>
            </a:r>
            <a:r>
              <a:rPr lang="en-US" sz="2400" dirty="0" err="1" smtClean="0"/>
              <a:t>denominatorby</a:t>
            </a:r>
            <a:r>
              <a:rPr lang="en-US" sz="2400" dirty="0" smtClean="0"/>
              <a:t> </a:t>
            </a:r>
            <a:r>
              <a:rPr lang="en-US" sz="2400" dirty="0"/>
              <a:t>the </a:t>
            </a:r>
            <a:r>
              <a:rPr lang="en-US" sz="2400" b="1" dirty="0" smtClean="0"/>
              <a:t>same</a:t>
            </a:r>
            <a:r>
              <a:rPr lang="en-US" sz="2400" dirty="0" smtClean="0"/>
              <a:t> amount.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ym typeface="Wingdings"/>
              </a:rPr>
              <a:t>	</a:t>
            </a:r>
            <a:endParaRPr 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72988" y="2400351"/>
                <a:ext cx="36580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charset="0"/>
                            </a:rPr>
                            <m:t>3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988" y="2400351"/>
                <a:ext cx="365805" cy="6109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797218" y="2444767"/>
                <a:ext cx="49404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charset="0"/>
                            </a:rPr>
                            <m:t>18</m:t>
                          </m:r>
                        </m:num>
                        <m:den>
                          <m:r>
                            <a:rPr lang="en-GB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GB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218" y="2444767"/>
                <a:ext cx="494046" cy="6109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61234" y="5854797"/>
                <a:ext cx="36580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charset="0"/>
                            </a:rPr>
                            <m:t>3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234" y="5854797"/>
                <a:ext cx="365805" cy="6109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842972" y="5839928"/>
                <a:ext cx="49404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charset="0"/>
                            </a:rPr>
                            <m:t>9</m:t>
                          </m:r>
                        </m:num>
                        <m:den>
                          <m:r>
                            <a:rPr lang="en-GB" b="0" i="1" smtClean="0">
                              <a:latin typeface="Cambria Math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972" y="5839928"/>
                <a:ext cx="494046" cy="6109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797218" y="5775748"/>
                <a:ext cx="49404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b="0" i="1" smtClean="0">
                              <a:latin typeface="Cambria Math" charset="0"/>
                            </a:rPr>
                            <m:t>8</m:t>
                          </m:r>
                        </m:num>
                        <m:den>
                          <m:r>
                            <a:rPr lang="en-GB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GB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218" y="5775748"/>
                <a:ext cx="494046" cy="61093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2438793" y="6039555"/>
            <a:ext cx="34041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853025" y="5711884"/>
                <a:ext cx="5196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3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025" y="5711884"/>
                <a:ext cx="519694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9836" r="-1058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853025" y="6428344"/>
                <a:ext cx="5196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3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025" y="6428344"/>
                <a:ext cx="519694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10000" r="-1058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832919" y="6407197"/>
                <a:ext cx="5196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2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919" y="6407197"/>
                <a:ext cx="519694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8197" r="-941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7832919" y="5690736"/>
                <a:ext cx="5196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2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919" y="5690736"/>
                <a:ext cx="519694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10000" r="-941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438793" y="6386684"/>
            <a:ext cx="34041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215063" y="6021210"/>
            <a:ext cx="35821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337018" y="6386684"/>
            <a:ext cx="3460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92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4" grpId="0"/>
      <p:bldP spid="15" grpId="0"/>
      <p:bldP spid="18" grpId="0"/>
      <p:bldP spid="19" grpId="0"/>
      <p:bldP spid="20" grpId="0"/>
      <p:bldP spid="9" grpId="0"/>
      <p:bldP spid="12" grpId="0"/>
      <p:bldP spid="17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                 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</a:t>
            </a:r>
            <a:r>
              <a:rPr lang="en-US" dirty="0" smtClean="0"/>
              <a:t>     </a:t>
            </a:r>
            <a:r>
              <a:rPr lang="en-US" sz="3600" dirty="0" smtClean="0"/>
              <a:t>What </a:t>
            </a:r>
            <a:r>
              <a:rPr lang="en-US" sz="3600" dirty="0" smtClean="0"/>
              <a:t>are		</a:t>
            </a:r>
            <a:r>
              <a:rPr lang="en-US" sz="3600" dirty="0"/>
              <a:t> </a:t>
            </a:r>
            <a:r>
              <a:rPr lang="en-US" sz="3600" dirty="0" smtClean="0"/>
              <a:t>     </a:t>
            </a:r>
            <a:r>
              <a:rPr lang="en-US" sz="3600" dirty="0" smtClean="0"/>
              <a:t>Numbers</a:t>
            </a:r>
            <a:r>
              <a:rPr lang="en-US" sz="3600" dirty="0" smtClean="0"/>
              <a:t>?                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 smtClean="0"/>
              <a:t>List </a:t>
            </a:r>
            <a:r>
              <a:rPr lang="en-US" sz="2400" dirty="0" smtClean="0"/>
              <a:t>the first </a:t>
            </a:r>
            <a:r>
              <a:rPr lang="en-US" sz="2400" dirty="0" smtClean="0"/>
              <a:t>12             </a:t>
            </a:r>
            <a:endParaRPr lang="en-US" sz="2400" dirty="0" smtClean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 					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68866" y="445979"/>
            <a:ext cx="1812211" cy="18136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866" y="4229100"/>
            <a:ext cx="1854200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9010" y="1183534"/>
            <a:ext cx="1631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Square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3767435"/>
            <a:ext cx="24957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a square number. </a:t>
            </a:r>
          </a:p>
          <a:p>
            <a:r>
              <a:rPr lang="en-US" dirty="0" smtClean="0"/>
              <a:t>It is 25</a:t>
            </a:r>
          </a:p>
          <a:p>
            <a:r>
              <a:rPr lang="en-US" dirty="0" smtClean="0"/>
              <a:t>You can make a square </a:t>
            </a:r>
          </a:p>
          <a:p>
            <a:r>
              <a:rPr lang="en-US" dirty="0" smtClean="0"/>
              <a:t>out of 25 dots!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14688" y="4001294"/>
            <a:ext cx="1854178" cy="399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2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77185"/>
            <a:ext cx="11668125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We can measure</a:t>
            </a:r>
            <a:r>
              <a:rPr lang="is-IS" sz="3200" dirty="0" smtClean="0"/>
              <a:t>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94509"/>
            <a:ext cx="10515600" cy="50752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/>
              <a:t>1-D</a:t>
            </a:r>
            <a:r>
              <a:rPr lang="en-US" sz="2400" dirty="0" smtClean="0"/>
              <a:t>imensional </a:t>
            </a:r>
            <a:r>
              <a:rPr lang="en-US" sz="2400" b="1" dirty="0">
                <a:solidFill>
                  <a:srgbClr val="FF0000"/>
                </a:solidFill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</a:rPr>
              <a:t>ength</a:t>
            </a:r>
            <a:r>
              <a:rPr lang="en-US" sz="2400" dirty="0" smtClean="0"/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 </a:t>
            </a:r>
            <a:endParaRPr lang="en-US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/>
              <a:t>2-D</a:t>
            </a:r>
            <a:r>
              <a:rPr lang="en-US" sz="2400" dirty="0" smtClean="0"/>
              <a:t>imensional 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</a:rPr>
              <a:t>rea</a:t>
            </a:r>
            <a:r>
              <a:rPr lang="en-US" sz="2400" dirty="0" smtClean="0"/>
              <a:t>, </a:t>
            </a: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/>
              <a:t>3-D</a:t>
            </a:r>
            <a:r>
              <a:rPr lang="en-US" sz="2400" dirty="0" smtClean="0"/>
              <a:t>imensional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dirty="0" smtClean="0">
                <a:solidFill>
                  <a:srgbClr val="FF0000"/>
                </a:solidFill>
              </a:rPr>
              <a:t>olume </a:t>
            </a:r>
            <a:r>
              <a:rPr lang="en-US" sz="2400" b="1" dirty="0" smtClean="0"/>
              <a:t>/ </a:t>
            </a:r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</a:rPr>
              <a:t>apacity</a:t>
            </a:r>
            <a:r>
              <a:rPr lang="en-US" sz="2400" dirty="0" smtClean="0"/>
              <a:t>,</a:t>
            </a:r>
            <a:r>
              <a:rPr lang="en-US" sz="4800" dirty="0" smtClean="0"/>
              <a:t> </a:t>
            </a:r>
            <a:endParaRPr lang="en-US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b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57813" y="1462417"/>
            <a:ext cx="56955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/>
              <a:t>for example: measuring the side of a shape, </a:t>
            </a:r>
            <a:endParaRPr lang="en-US" sz="2400" dirty="0" smtClean="0"/>
          </a:p>
          <a:p>
            <a:pPr lvl="0"/>
            <a:r>
              <a:rPr lang="en-US" sz="2400" dirty="0" smtClean="0"/>
              <a:t>the </a:t>
            </a:r>
            <a:r>
              <a:rPr lang="en-US" sz="2400" dirty="0"/>
              <a:t>length of a field, your height, </a:t>
            </a:r>
            <a:endParaRPr lang="en-US" sz="2400" dirty="0" smtClean="0"/>
          </a:p>
          <a:p>
            <a:pPr lvl="0"/>
            <a:r>
              <a:rPr lang="en-US" sz="2400" dirty="0" smtClean="0"/>
              <a:t>the </a:t>
            </a:r>
            <a:r>
              <a:rPr lang="en-US" sz="2400" dirty="0"/>
              <a:t>perimeter of any shape, </a:t>
            </a:r>
            <a:endParaRPr lang="en-US" sz="2400" dirty="0" smtClean="0"/>
          </a:p>
          <a:p>
            <a:pPr lvl="0"/>
            <a:r>
              <a:rPr lang="en-US" sz="2400" dirty="0" smtClean="0"/>
              <a:t>the </a:t>
            </a:r>
            <a:r>
              <a:rPr lang="en-US" sz="2400" dirty="0"/>
              <a:t>circumference of a circle,…</a:t>
            </a:r>
            <a:endParaRPr lang="en-US" sz="2400" b="1" dirty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57813" y="3258713"/>
            <a:ext cx="57412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example: measuring the area of a shape,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area of a </a:t>
            </a:r>
            <a:r>
              <a:rPr lang="en-US" sz="2400" dirty="0" smtClean="0"/>
              <a:t>field</a:t>
            </a:r>
            <a:r>
              <a:rPr lang="en-US" sz="2400" dirty="0"/>
              <a:t>, the area of a circle,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i="1" dirty="0"/>
              <a:t>surface area </a:t>
            </a:r>
            <a:r>
              <a:rPr lang="en-US" sz="2400" dirty="0"/>
              <a:t>of a solid shape, …</a:t>
            </a:r>
            <a:endParaRPr lang="en-US" sz="2400" b="1" dirty="0"/>
          </a:p>
          <a:p>
            <a:pPr lvl="0">
              <a:defRPr/>
            </a:pP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57813" y="4714876"/>
            <a:ext cx="52279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example: measuring the volume of </a:t>
            </a:r>
            <a:r>
              <a:rPr lang="en-US" sz="2400" dirty="0" smtClean="0"/>
              <a:t>a </a:t>
            </a:r>
          </a:p>
          <a:p>
            <a:r>
              <a:rPr lang="en-US" sz="2400" dirty="0" smtClean="0"/>
              <a:t>3- </a:t>
            </a:r>
            <a:r>
              <a:rPr lang="en-US" sz="2400" dirty="0"/>
              <a:t>dimensional (solid) shape,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capacity of a container, …</a:t>
            </a:r>
          </a:p>
        </p:txBody>
      </p:sp>
    </p:spTree>
    <p:extLst>
      <p:ext uri="{BB962C8B-B14F-4D97-AF65-F5344CB8AC3E}">
        <p14:creationId xmlns:p14="http://schemas.microsoft.com/office/powerpoint/2010/main" val="58749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Square Numbers </a:t>
            </a:r>
            <a:r>
              <a:rPr lang="en-US" dirty="0"/>
              <a:t>	</a:t>
            </a:r>
            <a:r>
              <a:rPr lang="en-US" dirty="0" smtClean="0"/>
              <a:t>  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379" y="1690687"/>
            <a:ext cx="11174195" cy="4351338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… are made by multiplying a </a:t>
            </a:r>
            <a:r>
              <a:rPr lang="en-US" sz="2400" dirty="0" smtClean="0">
                <a:solidFill>
                  <a:schemeClr val="accent1"/>
                </a:solidFill>
              </a:rPr>
              <a:t>number</a:t>
            </a:r>
            <a:r>
              <a:rPr lang="en-US" sz="2400" dirty="0" smtClean="0"/>
              <a:t> by </a:t>
            </a:r>
            <a:r>
              <a:rPr lang="en-US" sz="2400" dirty="0" smtClean="0">
                <a:solidFill>
                  <a:srgbClr val="FF0000"/>
                </a:solidFill>
              </a:rPr>
              <a:t>itself</a:t>
            </a:r>
            <a:r>
              <a:rPr lang="en-US" sz="2400" dirty="0" smtClean="0"/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1</a:t>
            </a:r>
            <a:r>
              <a:rPr lang="en-US" sz="2400" dirty="0" smtClean="0"/>
              <a:t> x </a:t>
            </a:r>
            <a:r>
              <a:rPr lang="en-US" sz="24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/>
              <a:t>		</a:t>
            </a:r>
            <a:r>
              <a:rPr lang="en-US" sz="2400" dirty="0" smtClean="0">
                <a:solidFill>
                  <a:schemeClr val="accent1"/>
                </a:solidFill>
              </a:rPr>
              <a:t>2</a:t>
            </a:r>
            <a:r>
              <a:rPr lang="en-US" sz="2400" dirty="0" smtClean="0"/>
              <a:t> x </a:t>
            </a:r>
            <a:r>
              <a:rPr lang="en-US" sz="24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/>
              <a:t>		</a:t>
            </a:r>
            <a:r>
              <a:rPr lang="en-US" sz="2400" dirty="0" smtClean="0">
                <a:solidFill>
                  <a:schemeClr val="accent1"/>
                </a:solidFill>
              </a:rPr>
              <a:t>3</a:t>
            </a:r>
            <a:r>
              <a:rPr lang="en-US" sz="2400" dirty="0" smtClean="0"/>
              <a:t> x </a:t>
            </a:r>
            <a:r>
              <a:rPr lang="en-US" sz="24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/>
              <a:t>		</a:t>
            </a:r>
            <a:r>
              <a:rPr lang="en-US" sz="2400" dirty="0" smtClean="0">
                <a:solidFill>
                  <a:schemeClr val="accent1"/>
                </a:solidFill>
              </a:rPr>
              <a:t>4</a:t>
            </a:r>
            <a:r>
              <a:rPr lang="en-US" sz="2400" dirty="0" smtClean="0"/>
              <a:t> x </a:t>
            </a:r>
            <a:r>
              <a:rPr lang="en-US" sz="24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		</a:t>
            </a:r>
            <a:r>
              <a:rPr lang="en-US" sz="2400" dirty="0" smtClean="0">
                <a:solidFill>
                  <a:schemeClr val="accent1"/>
                </a:solidFill>
              </a:rPr>
              <a:t>5</a:t>
            </a:r>
            <a:r>
              <a:rPr lang="en-US" sz="2400" dirty="0" smtClean="0"/>
              <a:t> x </a:t>
            </a:r>
            <a:r>
              <a:rPr lang="en-US" sz="2400" dirty="0" smtClean="0">
                <a:solidFill>
                  <a:srgbClr val="FF0000"/>
                </a:solidFill>
              </a:rPr>
              <a:t>5</a:t>
            </a:r>
            <a:r>
              <a:rPr lang="en-US" sz="2400" dirty="0" smtClean="0"/>
              <a:t>		</a:t>
            </a:r>
            <a:r>
              <a:rPr lang="en-US" sz="2400" dirty="0" smtClean="0">
                <a:solidFill>
                  <a:schemeClr val="accent1"/>
                </a:solidFill>
              </a:rPr>
              <a:t>6</a:t>
            </a:r>
            <a:r>
              <a:rPr lang="en-US" sz="2400" dirty="0" smtClean="0"/>
              <a:t> x </a:t>
            </a:r>
            <a:r>
              <a:rPr lang="en-US" sz="2400" dirty="0" smtClean="0">
                <a:solidFill>
                  <a:srgbClr val="FF0000"/>
                </a:solidFill>
              </a:rPr>
              <a:t>6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1</a:t>
            </a:r>
            <a:r>
              <a:rPr lang="en-US" sz="2400" baseline="30000" dirty="0" smtClean="0"/>
              <a:t>2		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2		</a:t>
            </a:r>
            <a:r>
              <a:rPr lang="en-US" sz="2400" dirty="0"/>
              <a:t>3</a:t>
            </a:r>
            <a:r>
              <a:rPr lang="en-US" sz="2400" baseline="30000" dirty="0" smtClean="0"/>
              <a:t>2		</a:t>
            </a:r>
            <a:r>
              <a:rPr lang="en-US" sz="2400" dirty="0"/>
              <a:t>4</a:t>
            </a:r>
            <a:r>
              <a:rPr lang="en-US" sz="2400" baseline="30000" dirty="0" smtClean="0"/>
              <a:t>2		</a:t>
            </a:r>
            <a:r>
              <a:rPr lang="en-US" sz="2400" dirty="0"/>
              <a:t>5</a:t>
            </a:r>
            <a:r>
              <a:rPr lang="en-US" sz="2400" baseline="30000" dirty="0" smtClean="0"/>
              <a:t>2		</a:t>
            </a:r>
            <a:r>
              <a:rPr lang="en-US" sz="2400" dirty="0" smtClean="0"/>
              <a:t>6</a:t>
            </a:r>
            <a:r>
              <a:rPr lang="en-US" sz="2400" baseline="30000" dirty="0" smtClean="0"/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			    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baseline="30000" dirty="0">
                <a:solidFill>
                  <a:srgbClr val="FF0000"/>
                </a:solidFill>
              </a:rPr>
              <a:t>w</a:t>
            </a:r>
            <a:r>
              <a:rPr lang="en-US" sz="2400" baseline="30000" dirty="0" smtClean="0">
                <a:solidFill>
                  <a:srgbClr val="FF0000"/>
                </a:solidFill>
              </a:rPr>
              <a:t>e say this as ‘3 squared’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aseline="30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1		4		9		16		25		36</a:t>
            </a:r>
            <a:endParaRPr lang="en-US" sz="2400" dirty="0">
              <a:solidFill>
                <a:srgbClr val="FF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The first 12 square numbers are: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1	4</a:t>
            </a:r>
            <a:r>
              <a:rPr lang="en-US" sz="2400" dirty="0" smtClean="0">
                <a:solidFill>
                  <a:srgbClr val="FF0000"/>
                </a:solidFill>
              </a:rPr>
              <a:t>	9	16	25	36	49	64	81	100	121	144</a:t>
            </a:r>
            <a:endParaRPr lang="en-US" sz="2400" dirty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(</a:t>
            </a:r>
            <a:r>
              <a:rPr lang="en-US" sz="2400" dirty="0" smtClean="0"/>
              <a:t>1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r>
              <a:rPr lang="en-US" sz="2400" baseline="30000" dirty="0"/>
              <a:t> </a:t>
            </a:r>
            <a:r>
              <a:rPr lang="en-US" sz="2400" dirty="0" smtClean="0"/>
              <a:t>    </a:t>
            </a:r>
            <a:r>
              <a:rPr lang="en-US" sz="2400" dirty="0" smtClean="0"/>
              <a:t>(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r>
              <a:rPr lang="en-US" sz="2400" baseline="30000" dirty="0"/>
              <a:t> </a:t>
            </a:r>
            <a:r>
              <a:rPr lang="en-US" sz="2400" dirty="0" smtClean="0"/>
              <a:t>      </a:t>
            </a:r>
            <a:r>
              <a:rPr lang="en-US" sz="2400" dirty="0" smtClean="0"/>
              <a:t>(</a:t>
            </a:r>
            <a:r>
              <a:rPr lang="en-US" sz="2400" dirty="0" smtClean="0"/>
              <a:t>3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r>
              <a:rPr lang="en-US" sz="2400" baseline="30000" dirty="0"/>
              <a:t> </a:t>
            </a:r>
            <a:r>
              <a:rPr lang="en-US" sz="2400" dirty="0" smtClean="0"/>
              <a:t>       </a:t>
            </a:r>
            <a:r>
              <a:rPr lang="en-US" sz="2400" dirty="0" smtClean="0"/>
              <a:t>(</a:t>
            </a:r>
            <a:r>
              <a:rPr lang="en-US" sz="2400" dirty="0" smtClean="0"/>
              <a:t>4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r>
              <a:rPr lang="en-US" sz="2400" baseline="30000" dirty="0"/>
              <a:t> </a:t>
            </a:r>
            <a:r>
              <a:rPr lang="en-US" sz="2400" dirty="0" smtClean="0"/>
              <a:t>       </a:t>
            </a:r>
            <a:r>
              <a:rPr lang="en-US" sz="2400" dirty="0" smtClean="0"/>
              <a:t>(</a:t>
            </a:r>
            <a:r>
              <a:rPr lang="en-US" sz="2400" dirty="0" smtClean="0"/>
              <a:t>5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r>
              <a:rPr lang="en-US" sz="2400" baseline="30000" dirty="0"/>
              <a:t> </a:t>
            </a:r>
            <a:r>
              <a:rPr lang="en-US" sz="2400" dirty="0" smtClean="0"/>
              <a:t>      </a:t>
            </a:r>
            <a:r>
              <a:rPr lang="en-US" sz="2400" dirty="0" smtClean="0"/>
              <a:t>(</a:t>
            </a:r>
            <a:r>
              <a:rPr lang="en-US" sz="2400" dirty="0" smtClean="0"/>
              <a:t>6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</a:t>
            </a:r>
            <a:r>
              <a:rPr lang="en-US" sz="2400" dirty="0" smtClean="0"/>
              <a:t>      (</a:t>
            </a:r>
            <a:r>
              <a:rPr lang="en-US" sz="2400" dirty="0" smtClean="0"/>
              <a:t>7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r>
              <a:rPr lang="en-US" sz="2400" baseline="30000" dirty="0"/>
              <a:t> </a:t>
            </a:r>
            <a:r>
              <a:rPr lang="en-US" sz="2400" dirty="0" smtClean="0"/>
              <a:t>      </a:t>
            </a:r>
            <a:r>
              <a:rPr lang="en-US" sz="2400" dirty="0" smtClean="0"/>
              <a:t>(</a:t>
            </a:r>
            <a:r>
              <a:rPr lang="en-US" sz="2400" dirty="0" smtClean="0"/>
              <a:t>8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r>
              <a:rPr lang="en-US" sz="2400" baseline="30000" dirty="0"/>
              <a:t> </a:t>
            </a:r>
            <a:r>
              <a:rPr lang="en-US" sz="2400" dirty="0" smtClean="0"/>
              <a:t>      </a:t>
            </a:r>
            <a:r>
              <a:rPr lang="en-US" sz="2400" dirty="0" smtClean="0"/>
              <a:t>(</a:t>
            </a:r>
            <a:r>
              <a:rPr lang="en-US" sz="2400" dirty="0" smtClean="0"/>
              <a:t>9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r>
              <a:rPr lang="en-US" sz="2400" baseline="30000" dirty="0"/>
              <a:t> </a:t>
            </a:r>
            <a:r>
              <a:rPr lang="en-US" sz="2400" dirty="0" smtClean="0"/>
              <a:t>       </a:t>
            </a:r>
            <a:r>
              <a:rPr lang="en-US" sz="2400" dirty="0" smtClean="0"/>
              <a:t>(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    (</a:t>
            </a:r>
            <a:r>
              <a:rPr lang="en-US" sz="2400" dirty="0" smtClean="0"/>
              <a:t>11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 </a:t>
            </a:r>
            <a:r>
              <a:rPr lang="en-US" sz="2400" dirty="0" smtClean="0"/>
              <a:t>  (</a:t>
            </a:r>
            <a:r>
              <a:rPr lang="en-US" sz="2400" dirty="0" smtClean="0"/>
              <a:t>12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endParaRPr lang="en-US" sz="2400" baseline="300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127342" y="570706"/>
            <a:ext cx="9144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00" y="412221"/>
            <a:ext cx="3327400" cy="85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4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Convert between Top </a:t>
            </a:r>
            <a:r>
              <a:rPr lang="en-US" sz="3200" dirty="0"/>
              <a:t>H</a:t>
            </a:r>
            <a:r>
              <a:rPr lang="en-US" sz="3200" dirty="0" smtClean="0"/>
              <a:t>eavy </a:t>
            </a:r>
            <a:r>
              <a:rPr lang="en-US" sz="3200" dirty="0"/>
              <a:t>F</a:t>
            </a:r>
            <a:r>
              <a:rPr lang="en-US" sz="3200" dirty="0" smtClean="0"/>
              <a:t>raction and Mixed Number.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9638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 smtClean="0"/>
              <a:t>Pick a </a:t>
            </a:r>
            <a:r>
              <a:rPr lang="en-US" sz="2400" i="1" dirty="0" smtClean="0"/>
              <a:t>top heavy fraction </a:t>
            </a:r>
            <a:r>
              <a:rPr lang="en-US" sz="2400" dirty="0" smtClean="0"/>
              <a:t>for your partner. Ask them to convert.</a:t>
            </a:r>
          </a:p>
          <a:p>
            <a:pPr marL="0" indent="0" algn="ctr">
              <a:buNone/>
            </a:pPr>
            <a:r>
              <a:rPr lang="en-US" sz="2400" dirty="0"/>
              <a:t>Pick a </a:t>
            </a:r>
            <a:r>
              <a:rPr lang="en-US" sz="2400" i="1" dirty="0" smtClean="0"/>
              <a:t>mixed number </a:t>
            </a:r>
            <a:r>
              <a:rPr lang="en-US" sz="2400" dirty="0" smtClean="0"/>
              <a:t>for </a:t>
            </a:r>
            <a:r>
              <a:rPr lang="en-US" sz="2400" dirty="0"/>
              <a:t>your partner. Ask them to convert.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ircular Arrow 3"/>
          <p:cNvSpPr/>
          <p:nvPr/>
        </p:nvSpPr>
        <p:spPr>
          <a:xfrm>
            <a:off x="4622104" y="1958173"/>
            <a:ext cx="2317316" cy="167986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ular Arrow 8"/>
          <p:cNvSpPr/>
          <p:nvPr/>
        </p:nvSpPr>
        <p:spPr>
          <a:xfrm rot="10800000">
            <a:off x="4622104" y="3023355"/>
            <a:ext cx="2317316" cy="188414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37675" y="1958173"/>
            <a:ext cx="5686173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</a:t>
            </a:r>
            <a:r>
              <a:rPr lang="en-GB" sz="9600" b="1" cap="none" spc="0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en-GB" sz="5400" b="1" cap="none" spc="0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</a:t>
            </a:r>
            <a:r>
              <a:rPr lang="en-GB" sz="9600" b="1" baseline="-25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GB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GB" sz="5400" b="1" cap="none" spc="0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4800" b="1" cap="none" spc="0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GB" sz="54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__                                     __</a:t>
            </a:r>
            <a:endParaRPr lang="en-GB" sz="5400" b="1" cap="none" spc="0" baseline="30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GB" sz="54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r>
              <a:rPr lang="en-GB" sz="54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54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r>
              <a:rPr lang="en-GB" sz="54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</a:t>
            </a:r>
            <a:r>
              <a:rPr lang="en-GB" sz="54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endParaRPr lang="en-GB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09791" y="1170820"/>
            <a:ext cx="156268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ale Mono" charset="0"/>
                <a:ea typeface="Andale Mono" charset="0"/>
                <a:cs typeface="Andale Mono" charset="0"/>
              </a:rPr>
              <a:t>I</a:t>
            </a:r>
            <a:endParaRPr lang="en-GB" sz="20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2249" y="2607856"/>
            <a:ext cx="308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baseline="-25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ale Mono" charset="0"/>
                <a:ea typeface="Andale Mono" charset="0"/>
                <a:cs typeface="Andale Mono" charset="0"/>
              </a:rPr>
              <a:t>*</a:t>
            </a:r>
            <a:endParaRPr lang="en-GB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8008" y="6211669"/>
            <a:ext cx="277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baseline="-25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ale Mono" charset="0"/>
                <a:ea typeface="Andale Mono" charset="0"/>
                <a:cs typeface="Andale Mono" charset="0"/>
              </a:rPr>
              <a:t>*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6828" y="6109512"/>
            <a:ext cx="3690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ale Mono" charset="0"/>
                <a:ea typeface="Andale Mono" charset="0"/>
                <a:cs typeface="Andale Mono" charset="0"/>
              </a:rPr>
              <a:t>I</a:t>
            </a:r>
            <a:endParaRPr lang="en-GB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024468" y="6371122"/>
            <a:ext cx="2614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= integer (i.e. whole number)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2077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	Improper </a:t>
            </a:r>
            <a:r>
              <a:rPr lang="en-US" sz="3200" dirty="0"/>
              <a:t>Fraction			Mixed 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074156"/>
            <a:ext cx="10515600" cy="5403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For example:	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	</a:t>
            </a:r>
            <a:r>
              <a:rPr lang="en-US" dirty="0" smtClean="0"/>
              <a:t>					</a:t>
            </a:r>
            <a:r>
              <a:rPr lang="en-US" sz="5400" dirty="0" smtClean="0"/>
              <a:t>3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					</a:t>
            </a:r>
            <a:endParaRPr lang="en-GB" sz="16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Notes</a:t>
            </a:r>
            <a:r>
              <a:rPr lang="en-US" sz="1600" dirty="0" smtClean="0"/>
              <a:t>:</a:t>
            </a:r>
          </a:p>
          <a:p>
            <a:pPr>
              <a:buFont typeface="Arial" charset="0"/>
              <a:buChar char="•"/>
            </a:pPr>
            <a:r>
              <a:rPr lang="en-US" sz="1600" dirty="0" smtClean="0"/>
              <a:t>The denominator always stays the same.		</a:t>
            </a:r>
          </a:p>
          <a:p>
            <a:pPr>
              <a:buFont typeface="Arial" charset="0"/>
              <a:buChar char="•"/>
            </a:pPr>
            <a:r>
              <a:rPr lang="en-US" sz="1600" dirty="0" smtClean="0"/>
              <a:t>To </a:t>
            </a:r>
            <a:r>
              <a:rPr lang="en-US" sz="1600" dirty="0" smtClean="0"/>
              <a:t>convert from </a:t>
            </a:r>
            <a:r>
              <a:rPr lang="en-US" sz="1600" dirty="0" smtClean="0"/>
              <a:t>Improper Fraction </a:t>
            </a:r>
            <a:r>
              <a:rPr lang="en-US" sz="1600" dirty="0" smtClean="0"/>
              <a:t>to </a:t>
            </a:r>
            <a:r>
              <a:rPr lang="en-US" sz="1600" dirty="0" smtClean="0"/>
              <a:t>Mixed Number: </a:t>
            </a:r>
            <a:r>
              <a:rPr lang="en-US" sz="1600" dirty="0" smtClean="0"/>
              <a:t>Five </a:t>
            </a:r>
            <a:r>
              <a:rPr lang="en-US" sz="1600" dirty="0" smtClean="0">
                <a:solidFill>
                  <a:schemeClr val="accent1"/>
                </a:solidFill>
              </a:rPr>
              <a:t>fifths</a:t>
            </a:r>
            <a:r>
              <a:rPr lang="en-US" sz="1600" dirty="0" smtClean="0"/>
              <a:t> make a whole, so </a:t>
            </a:r>
            <a:r>
              <a:rPr lang="en-US" sz="1600" dirty="0" smtClean="0"/>
              <a:t>we ask how </a:t>
            </a:r>
            <a:r>
              <a:rPr lang="en-US" sz="1600" dirty="0" smtClean="0"/>
              <a:t>many ‘</a:t>
            </a:r>
            <a:r>
              <a:rPr lang="en-US" sz="1600" dirty="0" smtClean="0">
                <a:solidFill>
                  <a:schemeClr val="accent1"/>
                </a:solidFill>
              </a:rPr>
              <a:t>5</a:t>
            </a:r>
            <a:r>
              <a:rPr lang="en-US" sz="1600" dirty="0" smtClean="0"/>
              <a:t>’s (and therefore ‘wholes’) can we make from 19? Answer: 3 with 4 left over, so we have 3 ‘whole’ and 4</a:t>
            </a:r>
            <a:r>
              <a:rPr lang="en-US" sz="1600" dirty="0" smtClean="0">
                <a:solidFill>
                  <a:schemeClr val="accent1"/>
                </a:solidFill>
              </a:rPr>
              <a:t> fifths </a:t>
            </a:r>
            <a:r>
              <a:rPr lang="en-US" sz="1600" dirty="0" smtClean="0"/>
              <a:t>remaining.</a:t>
            </a:r>
            <a:r>
              <a:rPr lang="en-US" sz="1600" dirty="0"/>
              <a:t> </a:t>
            </a:r>
            <a:r>
              <a:rPr lang="en-US" sz="1600" dirty="0" smtClean="0"/>
              <a:t>	</a:t>
            </a:r>
          </a:p>
          <a:p>
            <a:pPr>
              <a:buFont typeface="Arial" charset="0"/>
              <a:buChar char="•"/>
            </a:pPr>
            <a:r>
              <a:rPr lang="en-US" sz="1600" dirty="0"/>
              <a:t>To convert from </a:t>
            </a:r>
            <a:r>
              <a:rPr lang="en-US" sz="1600" dirty="0" smtClean="0"/>
              <a:t>Mixed Number </a:t>
            </a:r>
            <a:r>
              <a:rPr lang="en-US" sz="1600" dirty="0" smtClean="0"/>
              <a:t>to </a:t>
            </a:r>
            <a:r>
              <a:rPr lang="en-US" sz="1600" dirty="0" smtClean="0"/>
              <a:t>Improper Fraction: </a:t>
            </a:r>
            <a:r>
              <a:rPr lang="en-US" sz="1600" dirty="0"/>
              <a:t>Five </a:t>
            </a:r>
            <a:r>
              <a:rPr lang="en-US" sz="1600" dirty="0">
                <a:solidFill>
                  <a:schemeClr val="accent1"/>
                </a:solidFill>
              </a:rPr>
              <a:t>fifths</a:t>
            </a:r>
            <a:r>
              <a:rPr lang="en-US" sz="1600" dirty="0"/>
              <a:t> make a whole, so </a:t>
            </a:r>
            <a:r>
              <a:rPr lang="en-US" sz="1600" dirty="0" smtClean="0"/>
              <a:t>3 ‘whole’ would be 3 x 5 </a:t>
            </a:r>
            <a:r>
              <a:rPr lang="en-US" sz="1600" dirty="0" smtClean="0">
                <a:solidFill>
                  <a:schemeClr val="accent1"/>
                </a:solidFill>
              </a:rPr>
              <a:t>fifths</a:t>
            </a:r>
            <a:r>
              <a:rPr lang="en-US" sz="1600" dirty="0" smtClean="0"/>
              <a:t> i.e. 15 </a:t>
            </a:r>
            <a:r>
              <a:rPr lang="en-US" sz="1600" dirty="0" smtClean="0">
                <a:solidFill>
                  <a:schemeClr val="accent1"/>
                </a:solidFill>
              </a:rPr>
              <a:t>fifths</a:t>
            </a:r>
            <a:r>
              <a:rPr lang="en-US" sz="1600" dirty="0" smtClean="0"/>
              <a:t>. With the extra 4 </a:t>
            </a:r>
            <a:r>
              <a:rPr lang="en-US" sz="1600" dirty="0" smtClean="0">
                <a:solidFill>
                  <a:schemeClr val="accent1"/>
                </a:solidFill>
              </a:rPr>
              <a:t>fifths</a:t>
            </a:r>
            <a:r>
              <a:rPr lang="en-US" sz="1600" dirty="0" smtClean="0"/>
              <a:t>, this makes a total of 19 </a:t>
            </a:r>
            <a:r>
              <a:rPr lang="en-US" sz="1600" dirty="0" smtClean="0">
                <a:solidFill>
                  <a:schemeClr val="accent1"/>
                </a:solidFill>
              </a:rPr>
              <a:t>fifths</a:t>
            </a:r>
            <a:r>
              <a:rPr lang="en-US" sz="1600" dirty="0" smtClean="0"/>
              <a:t>. 				     	</a:t>
            </a:r>
            <a:r>
              <a:rPr lang="en-US" sz="1600" baseline="30000" dirty="0" smtClean="0"/>
              <a:t>					 	</a:t>
            </a:r>
            <a:endParaRPr lang="en-US" sz="1600" baseline="30000" dirty="0"/>
          </a:p>
        </p:txBody>
      </p:sp>
      <p:sp>
        <p:nvSpPr>
          <p:cNvPr id="4" name="Circular Arrow 3"/>
          <p:cNvSpPr/>
          <p:nvPr/>
        </p:nvSpPr>
        <p:spPr>
          <a:xfrm>
            <a:off x="4937342" y="116594"/>
            <a:ext cx="2317316" cy="170903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ular Arrow 8"/>
          <p:cNvSpPr/>
          <p:nvPr/>
        </p:nvSpPr>
        <p:spPr>
          <a:xfrm rot="10800000">
            <a:off x="4937342" y="210110"/>
            <a:ext cx="2317316" cy="188414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58236" y="2613944"/>
                <a:ext cx="938077" cy="1364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4400" b="0" i="1" smtClean="0">
                              <a:latin typeface="Cambria Math" charset="0"/>
                            </a:rPr>
                            <m:t>9</m:t>
                          </m:r>
                        </m:num>
                        <m:den>
                          <m:r>
                            <a:rPr lang="en-GB" sz="4400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236" y="2613944"/>
                <a:ext cx="938077" cy="13644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6507" y="2567207"/>
                <a:ext cx="625492" cy="1361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charset="0"/>
                            </a:rPr>
                            <m:t>4</m:t>
                          </m:r>
                        </m:num>
                        <m:den>
                          <m:r>
                            <a:rPr lang="en-GB" sz="4400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507" y="2567207"/>
                <a:ext cx="625492" cy="136191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ircular Arrow 7"/>
          <p:cNvSpPr/>
          <p:nvPr/>
        </p:nvSpPr>
        <p:spPr>
          <a:xfrm>
            <a:off x="4937342" y="2393648"/>
            <a:ext cx="2317316" cy="170903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ular Arrow 9"/>
          <p:cNvSpPr/>
          <p:nvPr/>
        </p:nvSpPr>
        <p:spPr>
          <a:xfrm rot="10800000">
            <a:off x="4937341" y="2652039"/>
            <a:ext cx="2317316" cy="188414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329113" y="2045921"/>
                <a:ext cx="4801314" cy="6872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Quick </a:t>
                </a:r>
                <a:r>
                  <a:rPr lang="en-US" sz="1600" dirty="0">
                    <a:solidFill>
                      <a:srgbClr val="FF0000"/>
                    </a:solidFill>
                  </a:rPr>
                  <a:t>way: </a:t>
                </a:r>
                <a:r>
                  <a:rPr lang="en-US" sz="1600" dirty="0"/>
                  <a:t>19</a:t>
                </a:r>
                <a:r>
                  <a:rPr lang="en-US" sz="1600" dirty="0">
                    <a:solidFill>
                      <a:srgbClr val="FF0000"/>
                    </a:solidFill>
                  </a:rPr>
                  <a:t> ➗ </a:t>
                </a:r>
                <a:r>
                  <a:rPr lang="en-US" sz="1600" dirty="0">
                    <a:solidFill>
                      <a:srgbClr val="00B0F0"/>
                    </a:solidFill>
                  </a:rPr>
                  <a:t>5 </a:t>
                </a:r>
                <a:r>
                  <a:rPr lang="en-US" sz="1600" dirty="0"/>
                  <a:t>= 3</a:t>
                </a:r>
                <a:r>
                  <a:rPr lang="en-US" sz="1600" dirty="0">
                    <a:solidFill>
                      <a:srgbClr val="FF0000"/>
                    </a:solidFill>
                  </a:rPr>
                  <a:t> remainder </a:t>
                </a:r>
                <a:r>
                  <a:rPr lang="en-US" sz="1600" dirty="0"/>
                  <a:t>4</a:t>
                </a:r>
                <a:r>
                  <a:rPr lang="en-US" sz="1600" dirty="0">
                    <a:solidFill>
                      <a:srgbClr val="FF0000"/>
                    </a:solidFill>
                  </a:rPr>
                  <a:t>; Answer </a:t>
                </a:r>
                <a:r>
                  <a:rPr lang="en-US" sz="16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charset="0"/>
                          </a:rPr>
                          <m:t>4</m:t>
                        </m:r>
                      </m:num>
                      <m:den>
                        <m:r>
                          <a:rPr lang="en-GB" sz="16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600" dirty="0"/>
                  <a:t>	</a:t>
                </a:r>
              </a:p>
              <a:p>
                <a:endParaRPr lang="en-US" sz="16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113" y="2045921"/>
                <a:ext cx="4801314" cy="687239"/>
              </a:xfrm>
              <a:prstGeom prst="rect">
                <a:avLst/>
              </a:prstGeom>
              <a:blipFill rotWithShape="0">
                <a:blip r:embed="rId5"/>
                <a:stretch>
                  <a:fillRect l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759758" y="4459093"/>
                <a:ext cx="2329933" cy="688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Quick </a:t>
                </a:r>
                <a:r>
                  <a:rPr lang="en-US" sz="1600" dirty="0">
                    <a:solidFill>
                      <a:srgbClr val="FF0000"/>
                    </a:solidFill>
                  </a:rPr>
                  <a:t>way: </a:t>
                </a:r>
                <a:r>
                  <a:rPr lang="en-US" sz="1600" dirty="0">
                    <a:solidFill>
                      <a:srgbClr val="00B0F0"/>
                    </a:solidFill>
                  </a:rPr>
                  <a:t>5</a:t>
                </a:r>
                <a:r>
                  <a:rPr lang="en-US" sz="1600" dirty="0"/>
                  <a:t> </a:t>
                </a:r>
                <a:r>
                  <a:rPr lang="en-US" sz="1600" dirty="0">
                    <a:solidFill>
                      <a:srgbClr val="FF0000"/>
                    </a:solidFill>
                  </a:rPr>
                  <a:t>x </a:t>
                </a:r>
                <a:r>
                  <a:rPr lang="en-US" sz="1600" dirty="0"/>
                  <a:t>3</a:t>
                </a:r>
                <a:r>
                  <a:rPr lang="en-US" sz="1600" dirty="0">
                    <a:solidFill>
                      <a:srgbClr val="FF0000"/>
                    </a:solidFill>
                  </a:rPr>
                  <a:t> + </a:t>
                </a:r>
                <a:r>
                  <a:rPr lang="en-US" sz="1600" dirty="0"/>
                  <a:t>4</a:t>
                </a:r>
                <a:r>
                  <a:rPr lang="en-US" sz="1600" dirty="0">
                    <a:solidFill>
                      <a:srgbClr val="FF0000"/>
                    </a:solidFill>
                  </a:rPr>
                  <a:t> = </a:t>
                </a:r>
                <a:r>
                  <a:rPr lang="en-US" sz="1600" dirty="0"/>
                  <a:t>19</a:t>
                </a:r>
                <a:r>
                  <a:rPr lang="en-US" sz="1600" dirty="0">
                    <a:solidFill>
                      <a:srgbClr val="FF0000"/>
                    </a:solidFill>
                  </a:rPr>
                  <a:t>; </a:t>
                </a:r>
                <a:endParaRPr lang="en-US" sz="1600" dirty="0" smtClean="0">
                  <a:solidFill>
                    <a:srgbClr val="FF0000"/>
                  </a:solidFill>
                </a:endParaRPr>
              </a:p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Answer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1600" i="1">
                            <a:latin typeface="Cambria Math" charset="0"/>
                          </a:rPr>
                          <m:t>9</m:t>
                        </m:r>
                      </m:num>
                      <m:den>
                        <m:r>
                          <a:rPr lang="en-GB" sz="16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758" y="4459093"/>
                <a:ext cx="2329933" cy="688265"/>
              </a:xfrm>
              <a:prstGeom prst="rect">
                <a:avLst/>
              </a:prstGeom>
              <a:blipFill rotWithShape="0">
                <a:blip r:embed="rId6"/>
                <a:stretch>
                  <a:fillRect l="-1571" t="-2655" r="-524" b="-3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63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 animBg="1"/>
      <p:bldP spid="5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1325563"/>
          </a:xfrm>
        </p:spPr>
        <p:txBody>
          <a:bodyPr/>
          <a:lstStyle/>
          <a:p>
            <a:pPr algn="ctr"/>
            <a:r>
              <a:rPr lang="en-US" sz="3200" dirty="0" smtClean="0"/>
              <a:t>Can you name the parts of the shape?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(How many of each are there?)</a:t>
            </a:r>
            <a:endParaRPr lang="en-US" sz="3200" dirty="0"/>
          </a:p>
        </p:txBody>
      </p:sp>
      <p:pic>
        <p:nvPicPr>
          <p:cNvPr id="35" name="Content Placeholder 3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545" y="4486812"/>
            <a:ext cx="2120900" cy="2019300"/>
          </a:xfrm>
        </p:spPr>
      </p:pic>
      <p:sp>
        <p:nvSpPr>
          <p:cNvPr id="4" name="Rectangle 3"/>
          <p:cNvSpPr/>
          <p:nvPr/>
        </p:nvSpPr>
        <p:spPr>
          <a:xfrm>
            <a:off x="5473874" y="2697934"/>
            <a:ext cx="2470237" cy="1303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33589" y="3269620"/>
            <a:ext cx="2680570" cy="13340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133589" y="2693096"/>
            <a:ext cx="1340285" cy="576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814159" y="2697934"/>
            <a:ext cx="1129952" cy="571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814159" y="4001294"/>
            <a:ext cx="1129952" cy="602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133589" y="4001294"/>
            <a:ext cx="1340285" cy="602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133589" y="3060700"/>
            <a:ext cx="438411" cy="20892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33589" y="3269620"/>
            <a:ext cx="501911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153400" y="1574800"/>
            <a:ext cx="850900" cy="889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305800" y="1911980"/>
            <a:ext cx="184150" cy="107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642350" y="1911981"/>
            <a:ext cx="215682" cy="107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7945597">
            <a:off x="8121650" y="1454778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urved Connector 18"/>
          <p:cNvCxnSpPr/>
          <p:nvPr/>
        </p:nvCxnSpPr>
        <p:spPr>
          <a:xfrm rot="10800000" flipV="1">
            <a:off x="6375751" y="2262374"/>
            <a:ext cx="1568361" cy="56002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572500" y="2071505"/>
            <a:ext cx="0" cy="190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8328396" y="1956169"/>
            <a:ext cx="93477" cy="631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656561" y="1965640"/>
            <a:ext cx="107732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7937500" y="2692842"/>
            <a:ext cx="0" cy="130845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944111" y="4001294"/>
            <a:ext cx="2092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32923" y="2693096"/>
            <a:ext cx="2204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4" idx="3"/>
          </p:cNvCxnSpPr>
          <p:nvPr/>
        </p:nvCxnSpPr>
        <p:spPr>
          <a:xfrm flipV="1">
            <a:off x="7944111" y="3347068"/>
            <a:ext cx="209289" cy="25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392130" y="5496462"/>
            <a:ext cx="3302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 what is </a:t>
            </a:r>
            <a:r>
              <a:rPr lang="en-US" sz="2400" dirty="0" smtClean="0"/>
              <a:t>this an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xample of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14488" y="5558016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Clues: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02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4" grpId="0" animBg="1"/>
      <p:bldP spid="15" grpId="0" animBg="1"/>
      <p:bldP spid="17" grpId="0" animBg="1"/>
      <p:bldP spid="25" grpId="0" animBg="1"/>
      <p:bldP spid="26" grpId="0" animBg="1"/>
      <p:bldP spid="3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3-D Shapes: Cuboid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931391"/>
              </p:ext>
            </p:extLst>
          </p:nvPr>
        </p:nvGraphicFramePr>
        <p:xfrm>
          <a:off x="838200" y="1825623"/>
          <a:ext cx="10515600" cy="2027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700"/>
                <a:gridCol w="3822700"/>
                <a:gridCol w="3505200"/>
              </a:tblGrid>
              <a:tr h="96043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Number of Faces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Number</a:t>
                      </a:r>
                      <a:r>
                        <a:rPr lang="en-US" sz="3200" baseline="0" dirty="0" smtClean="0"/>
                        <a:t> of </a:t>
                      </a:r>
                      <a:r>
                        <a:rPr lang="en-US" sz="6000" baseline="0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en-US" sz="3200" baseline="0" dirty="0" smtClean="0"/>
                        <a:t>ertices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Number of </a:t>
                      </a:r>
                      <a:r>
                        <a:rPr lang="en-US" sz="600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3200" dirty="0" smtClean="0"/>
                        <a:t>dges</a:t>
                      </a:r>
                      <a:endParaRPr lang="en-US" sz="3200" dirty="0"/>
                    </a:p>
                  </a:txBody>
                  <a:tcPr/>
                </a:tc>
              </a:tr>
              <a:tr h="96043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12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7800" y="4140200"/>
            <a:ext cx="131144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	A </a:t>
            </a:r>
            <a:r>
              <a:rPr lang="en-US" sz="2400" b="1" dirty="0" smtClean="0"/>
              <a:t>net</a:t>
            </a:r>
            <a:r>
              <a:rPr lang="en-US" sz="2400" dirty="0" smtClean="0"/>
              <a:t> 			     is an unfolded 3-dimensional shape laid flat </a:t>
            </a:r>
          </a:p>
          <a:p>
            <a:r>
              <a:rPr lang="en-US" sz="2400" dirty="0" smtClean="0"/>
              <a:t>					(imagine unfolding a cereal box).</a:t>
            </a:r>
          </a:p>
          <a:p>
            <a:endParaRPr lang="en-US" sz="2400" dirty="0"/>
          </a:p>
          <a:p>
            <a:r>
              <a:rPr lang="en-US" sz="2400" dirty="0" smtClean="0"/>
              <a:t>	</a:t>
            </a:r>
            <a:r>
              <a:rPr lang="en-US" sz="2400" dirty="0" smtClean="0"/>
              <a:t>There </a:t>
            </a:r>
            <a:r>
              <a:rPr lang="en-US" sz="2400" dirty="0" smtClean="0"/>
              <a:t>can be more than one way to make a net for the same 3-D shape.</a:t>
            </a:r>
            <a:endParaRPr lang="en-US" sz="2400" dirty="0"/>
          </a:p>
        </p:txBody>
      </p:sp>
      <p:sp>
        <p:nvSpPr>
          <p:cNvPr id="7" name="Smiley Face 6"/>
          <p:cNvSpPr/>
          <p:nvPr/>
        </p:nvSpPr>
        <p:spPr>
          <a:xfrm>
            <a:off x="2120900" y="2267742"/>
            <a:ext cx="584200" cy="5715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0100" y="4038597"/>
            <a:ext cx="21209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0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4740"/>
            <a:ext cx="10715169" cy="683472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Inequality Symbols</a:t>
            </a:r>
            <a:br>
              <a:rPr lang="en-US" sz="36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9600" dirty="0" smtClean="0">
                <a:solidFill>
                  <a:srgbClr val="FF0000"/>
                </a:solidFill>
              </a:rPr>
              <a:t>&lt;</a:t>
            </a:r>
            <a:r>
              <a:rPr lang="en-US" sz="9600" dirty="0">
                <a:solidFill>
                  <a:srgbClr val="FF0000"/>
                </a:solidFill>
              </a:rPr>
              <a:t>				=			  	 </a:t>
            </a:r>
            <a:r>
              <a:rPr lang="en-US" sz="9600" dirty="0" smtClean="0">
                <a:solidFill>
                  <a:srgbClr val="FF0000"/>
                </a:solidFill>
              </a:rPr>
              <a:t>&gt;</a:t>
            </a:r>
            <a:r>
              <a:rPr lang="en-US" sz="9600" dirty="0">
                <a:solidFill>
                  <a:srgbClr val="FF0000"/>
                </a:solidFill>
              </a:rPr>
              <a:t/>
            </a:r>
            <a:br>
              <a:rPr lang="en-US" sz="9600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2844684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				       				 											</a:t>
            </a:r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smtClean="0"/>
              <a:t>		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8" name="Oval 7"/>
          <p:cNvSpPr/>
          <p:nvPr/>
        </p:nvSpPr>
        <p:spPr>
          <a:xfrm>
            <a:off x="4862328" y="3808976"/>
            <a:ext cx="2504261" cy="6505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96318" y="5020353"/>
            <a:ext cx="1981200" cy="736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75190" y="4780033"/>
            <a:ext cx="1935898" cy="6520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4" y="5982602"/>
            <a:ext cx="3222625" cy="5658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1503" y="4875245"/>
            <a:ext cx="1357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‘Equal to’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8007" y="3903420"/>
            <a:ext cx="1932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</a:rPr>
              <a:t>‘Greater than</a:t>
            </a:r>
            <a:r>
              <a:rPr lang="en-US" sz="2400" dirty="0" smtClean="0">
                <a:solidFill>
                  <a:srgbClr val="FF0000"/>
                </a:solidFill>
              </a:rPr>
              <a:t>’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3819" y="5157820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</a:rPr>
              <a:t>‘Less than</a:t>
            </a:r>
            <a:r>
              <a:rPr lang="en-US" sz="2400" dirty="0" smtClean="0">
                <a:solidFill>
                  <a:srgbClr val="FF0000"/>
                </a:solidFill>
              </a:rPr>
              <a:t>’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8471" y="1488029"/>
            <a:ext cx="4497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Match the symbols with the words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793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72996"/>
                <a:ext cx="10977563" cy="629764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12000" dirty="0">
                    <a:solidFill>
                      <a:srgbClr val="FF0000"/>
                    </a:solidFill>
                  </a:rPr>
                  <a:t> </a:t>
                </a:r>
                <a:r>
                  <a:rPr lang="en-US" sz="1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2000" dirty="0" smtClean="0">
                    <a:solidFill>
                      <a:srgbClr val="FF0000"/>
                    </a:solidFill>
                  </a:rPr>
                  <a:t>	&lt;</a:t>
                </a:r>
                <a:r>
                  <a:rPr lang="en-US" sz="12000" dirty="0" smtClean="0">
                    <a:solidFill>
                      <a:srgbClr val="FF0000"/>
                    </a:solidFill>
                  </a:rPr>
                  <a:t>				</a:t>
                </a:r>
                <a:r>
                  <a:rPr lang="en-US" sz="12000" dirty="0">
                    <a:solidFill>
                      <a:srgbClr val="FF0000"/>
                    </a:solidFill>
                  </a:rPr>
                  <a:t> </a:t>
                </a:r>
                <a:r>
                  <a:rPr lang="en-US" sz="12000" dirty="0" smtClean="0">
                    <a:solidFill>
                      <a:srgbClr val="FF0000"/>
                    </a:solidFill>
                  </a:rPr>
                  <a:t>= </a:t>
                </a:r>
                <a:r>
                  <a:rPr lang="en-US" sz="12000" dirty="0" smtClean="0">
                    <a:solidFill>
                      <a:srgbClr val="FF0000"/>
                    </a:solidFill>
                  </a:rPr>
                  <a:t>			  	 &gt;</a:t>
                </a:r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:r>
                  <a:rPr lang="en-US" sz="3200" dirty="0" smtClean="0"/>
                  <a:t>      a &lt; b				</a:t>
                </a:r>
                <a:r>
                  <a:rPr lang="en-US" sz="3200" dirty="0" smtClean="0"/>
                  <a:t>   c </a:t>
                </a:r>
                <a:r>
                  <a:rPr lang="en-US" sz="3200" dirty="0" smtClean="0"/>
                  <a:t>= d				    e &gt; f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   a </a:t>
                </a:r>
                <a:r>
                  <a:rPr lang="en-US" sz="1400" dirty="0" smtClean="0"/>
                  <a:t>‘is less than’ </a:t>
                </a:r>
                <a:r>
                  <a:rPr lang="en-US" sz="3200" dirty="0"/>
                  <a:t>b			</a:t>
                </a:r>
                <a:r>
                  <a:rPr lang="en-US" sz="3200" dirty="0" smtClean="0"/>
                  <a:t>       </a:t>
                </a:r>
                <a:r>
                  <a:rPr lang="en-US" sz="3200" dirty="0" smtClean="0"/>
                  <a:t>     </a:t>
                </a:r>
                <a:r>
                  <a:rPr lang="en-US" sz="3200" dirty="0" smtClean="0"/>
                  <a:t>c </a:t>
                </a:r>
                <a:r>
                  <a:rPr lang="en-US" sz="1400" dirty="0" smtClean="0"/>
                  <a:t>‘equals’ </a:t>
                </a:r>
                <a:r>
                  <a:rPr lang="en-US" sz="3200" dirty="0"/>
                  <a:t>d			</a:t>
                </a:r>
                <a:r>
                  <a:rPr lang="en-US" sz="3200" dirty="0" smtClean="0"/>
                  <a:t>	e </a:t>
                </a:r>
                <a:r>
                  <a:rPr lang="en-US" sz="1400" dirty="0"/>
                  <a:t>‘is </a:t>
                </a:r>
                <a:r>
                  <a:rPr lang="en-US" sz="1400" dirty="0" smtClean="0"/>
                  <a:t>greater </a:t>
                </a:r>
                <a:r>
                  <a:rPr lang="en-US" sz="1400" dirty="0"/>
                  <a:t>than’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f</a:t>
                </a:r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        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          1 </a:t>
                </a:r>
                <a:r>
                  <a:rPr lang="en-US" sz="2200" dirty="0"/>
                  <a:t>&lt; 3				</a:t>
                </a:r>
                <a:r>
                  <a:rPr lang="en-US" sz="2200" dirty="0" smtClean="0"/>
                  <a:t>   </a:t>
                </a:r>
                <a:r>
                  <a:rPr lang="en-US" sz="2200" dirty="0" smtClean="0"/>
                  <a:t>   2 </a:t>
                </a:r>
                <a:r>
                  <a:rPr lang="en-US" sz="2200" dirty="0"/>
                  <a:t>= 2				      </a:t>
                </a:r>
                <a:r>
                  <a:rPr lang="en-US" sz="2200" dirty="0" smtClean="0"/>
                  <a:t> </a:t>
                </a:r>
                <a:r>
                  <a:rPr lang="en-US" sz="2200" dirty="0" smtClean="0"/>
                  <a:t>	      3 </a:t>
                </a:r>
                <a:r>
                  <a:rPr lang="en-US" sz="2200" dirty="0"/>
                  <a:t>&gt; </a:t>
                </a:r>
                <a:r>
                  <a:rPr lang="en-US" sz="2200" dirty="0" smtClean="0"/>
                  <a:t>1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Other examples:</a:t>
                </a:r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        12 </a:t>
                </a:r>
                <a:r>
                  <a:rPr lang="en-US" sz="2200" dirty="0"/>
                  <a:t>&lt; 20				  </a:t>
                </a:r>
                <a:r>
                  <a:rPr lang="en-US" sz="2200" dirty="0" smtClean="0"/>
                  <a:t>    </a:t>
                </a:r>
                <a:r>
                  <a:rPr lang="en-US" sz="2200" dirty="0"/>
                  <a:t>6 = 6				     </a:t>
                </a:r>
                <a:r>
                  <a:rPr lang="en-US" sz="2200" dirty="0" smtClean="0"/>
                  <a:t>	    15 </a:t>
                </a:r>
                <a:r>
                  <a:rPr lang="en-US" sz="2200" dirty="0"/>
                  <a:t>&gt; </a:t>
                </a:r>
                <a:r>
                  <a:rPr lang="en-US" sz="2200" dirty="0" smtClean="0"/>
                  <a:t>9</a:t>
                </a: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 smtClean="0"/>
                  <a:t>     5 + 3 </a:t>
                </a:r>
                <a:r>
                  <a:rPr lang="en-US" sz="2200" dirty="0"/>
                  <a:t>&lt; </a:t>
                </a:r>
                <a:r>
                  <a:rPr lang="en-US" sz="2200" dirty="0" smtClean="0"/>
                  <a:t>6 + 4</a:t>
                </a:r>
                <a:r>
                  <a:rPr lang="en-US" sz="2200" dirty="0"/>
                  <a:t>		</a:t>
                </a:r>
                <a:r>
                  <a:rPr lang="en-US" sz="2200" dirty="0" smtClean="0"/>
                  <a:t>	           </a:t>
                </a:r>
                <a:r>
                  <a:rPr lang="en-US" sz="2200" dirty="0" smtClean="0"/>
                  <a:t>     </a:t>
                </a:r>
                <a:r>
                  <a:rPr lang="en-US" sz="2200" dirty="0" smtClean="0"/>
                  <a:t>2 + 5 </a:t>
                </a:r>
                <a:r>
                  <a:rPr lang="en-US" sz="2200" dirty="0"/>
                  <a:t>= </a:t>
                </a:r>
                <a:r>
                  <a:rPr lang="en-US" sz="2200" dirty="0" smtClean="0"/>
                  <a:t>6 + 1</a:t>
                </a:r>
                <a:r>
                  <a:rPr lang="en-US" sz="2200" dirty="0"/>
                  <a:t>		</a:t>
                </a:r>
                <a:r>
                  <a:rPr lang="en-US" sz="2200" dirty="0" smtClean="0"/>
                  <a:t>	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              </a:t>
                </a:r>
                <a:r>
                  <a:rPr lang="en-US" sz="2200" dirty="0" smtClean="0"/>
                  <a:t>10 </a:t>
                </a:r>
                <a:r>
                  <a:rPr lang="en-US" sz="2200" dirty="0" smtClean="0"/>
                  <a:t>- 2 &gt; 1 + 6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  10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2200" dirty="0" smtClean="0"/>
                  <a:t> 2 </a:t>
                </a:r>
                <a:r>
                  <a:rPr lang="en-US" sz="2200" dirty="0"/>
                  <a:t>&lt; </a:t>
                </a:r>
                <a:r>
                  <a:rPr lang="en-US" sz="2200" dirty="0" smtClean="0"/>
                  <a:t>12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2200" dirty="0"/>
                  <a:t> 2 			</a:t>
                </a:r>
                <a:r>
                  <a:rPr lang="en-US" sz="2200" dirty="0" smtClean="0"/>
                  <a:t>             </a:t>
                </a:r>
                <a:r>
                  <a:rPr lang="en-US" sz="2200" dirty="0" smtClean="0"/>
                  <a:t>   4 </a:t>
                </a:r>
                <a:r>
                  <a:rPr lang="en-US" sz="2200" dirty="0" smtClean="0"/>
                  <a:t>x 3 </a:t>
                </a:r>
                <a:r>
                  <a:rPr lang="en-US" sz="2200" dirty="0"/>
                  <a:t>= </a:t>
                </a:r>
                <a:r>
                  <a:rPr lang="en-US" sz="2200" dirty="0" smtClean="0"/>
                  <a:t>24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2200" dirty="0"/>
                  <a:t> 2 	 </a:t>
                </a:r>
                <a:r>
                  <a:rPr lang="en-US" sz="2200" dirty="0" smtClean="0"/>
                  <a:t>	              </a:t>
                </a:r>
                <a:r>
                  <a:rPr lang="en-US" sz="2200" dirty="0" smtClean="0"/>
                  <a:t>	             18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3 &gt; 20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4 </a:t>
                </a:r>
                <a:endParaRPr lang="en-US" sz="2200" dirty="0"/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72996"/>
                <a:ext cx="10977563" cy="6297648"/>
              </a:xfrm>
              <a:blipFill rotWithShape="0">
                <a:blip r:embed="rId2"/>
                <a:stretch>
                  <a:fillRect l="-555" t="-12778" r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96884" y="3063194"/>
            <a:ext cx="914400" cy="468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96884" y="353128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296884" y="3985191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53142" y="3572553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567542" y="4029753"/>
            <a:ext cx="729342" cy="42681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567542" y="3077370"/>
            <a:ext cx="729342" cy="47772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655006" y="3769119"/>
            <a:ext cx="914400" cy="474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62488" y="3301429"/>
            <a:ext cx="914400" cy="467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615111" y="3301429"/>
            <a:ext cx="914400" cy="463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615111" y="3780007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019835" y="3033710"/>
            <a:ext cx="914400" cy="453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019835" y="3505707"/>
            <a:ext cx="914400" cy="474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9014392" y="3997719"/>
            <a:ext cx="914400" cy="461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0941163" y="3540519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5582331" y="3316230"/>
            <a:ext cx="1027337" cy="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585392" y="4243782"/>
            <a:ext cx="1024276" cy="861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939680" y="3033710"/>
            <a:ext cx="1006926" cy="52138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9934235" y="3998457"/>
            <a:ext cx="1001485" cy="44455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3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538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14" y="211014"/>
            <a:ext cx="10706686" cy="680762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lvl="0" indent="0" algn="ctr">
              <a:buNone/>
            </a:pPr>
            <a:r>
              <a:rPr lang="en-US" sz="2400" dirty="0"/>
              <a:t>How many </a:t>
            </a:r>
            <a:r>
              <a:rPr lang="en-US" sz="2400" dirty="0" smtClean="0"/>
              <a:t>averages </a:t>
            </a:r>
            <a:r>
              <a:rPr lang="en-US" sz="2400" dirty="0"/>
              <a:t>can you name? </a:t>
            </a:r>
            <a:br>
              <a:rPr lang="en-US" sz="2400" dirty="0"/>
            </a:br>
            <a:r>
              <a:rPr lang="en-US" sz="2400" dirty="0"/>
              <a:t>Describe them and say </a:t>
            </a:r>
            <a:r>
              <a:rPr lang="en-US" sz="2400" dirty="0" smtClean="0"/>
              <a:t>how you work them out.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Triangle 3"/>
          <p:cNvSpPr/>
          <p:nvPr/>
        </p:nvSpPr>
        <p:spPr>
          <a:xfrm>
            <a:off x="3656427" y="937093"/>
            <a:ext cx="4688059" cy="33340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Averages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826863" y="636466"/>
            <a:ext cx="269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7838" y="4147184"/>
            <a:ext cx="24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3320134" y="4133724"/>
            <a:ext cx="336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593" y="1121759"/>
            <a:ext cx="2044700" cy="1435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943" y="937093"/>
            <a:ext cx="20447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1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There </a:t>
            </a:r>
            <a:r>
              <a:rPr lang="en-US" dirty="0"/>
              <a:t>are 3 averages: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	</a:t>
            </a:r>
            <a:r>
              <a:rPr lang="en-US" sz="5400" dirty="0" smtClean="0"/>
              <a:t> 	    </a:t>
            </a:r>
            <a:r>
              <a:rPr lang="en-US" sz="2400" dirty="0" smtClean="0"/>
              <a:t>A</a:t>
            </a:r>
            <a:r>
              <a:rPr lang="en-US" sz="2400" dirty="0" smtClean="0"/>
              <a:t>dd </a:t>
            </a:r>
            <a:r>
              <a:rPr lang="en-US" sz="2400" dirty="0" smtClean="0"/>
              <a:t>up all the </a:t>
            </a:r>
            <a:r>
              <a:rPr lang="en-US" sz="2400" dirty="0" smtClean="0"/>
              <a:t>values you have; this is the </a:t>
            </a:r>
            <a:r>
              <a:rPr lang="en-US" sz="2400" i="1" dirty="0" smtClean="0"/>
              <a:t>total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    T</a:t>
            </a:r>
            <a:r>
              <a:rPr lang="en-US" sz="2400" dirty="0" smtClean="0"/>
              <a:t>hen </a:t>
            </a:r>
            <a:r>
              <a:rPr lang="en-US" sz="2400" dirty="0" smtClean="0"/>
              <a:t>divide by </a:t>
            </a:r>
            <a:r>
              <a:rPr lang="en-US" sz="2400" i="1" dirty="0" smtClean="0"/>
              <a:t>how many </a:t>
            </a:r>
            <a:r>
              <a:rPr lang="en-US" sz="2400" i="1" dirty="0" smtClean="0"/>
              <a:t>values </a:t>
            </a:r>
            <a:r>
              <a:rPr lang="en-US" sz="2400" dirty="0" smtClean="0"/>
              <a:t>you have</a:t>
            </a:r>
            <a:endParaRPr lang="en-US" sz="2400" dirty="0" smtClean="0"/>
          </a:p>
          <a:p>
            <a:pPr marL="3200400" lvl="7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400" dirty="0" smtClean="0"/>
              <a:t>		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    This is the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i="1" dirty="0" smtClean="0"/>
              <a:t>ost</a:t>
            </a:r>
            <a:r>
              <a:rPr lang="en-US" sz="2400" dirty="0" smtClean="0"/>
              <a:t> common value in your data set.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5400" dirty="0" smtClean="0"/>
              <a:t>	</a:t>
            </a:r>
            <a:r>
              <a:rPr lang="en-US" sz="5400" dirty="0" smtClean="0"/>
              <a:t>	    </a:t>
            </a:r>
            <a:r>
              <a:rPr lang="en-US" sz="2400" dirty="0" smtClean="0"/>
              <a:t>This is the </a:t>
            </a:r>
            <a:r>
              <a:rPr lang="en-US" sz="2400" i="1" dirty="0" smtClean="0"/>
              <a:t>m</a:t>
            </a:r>
            <a:r>
              <a:rPr lang="en-US" sz="2400" i="1" dirty="0" smtClean="0"/>
              <a:t>iddle</a:t>
            </a:r>
            <a:r>
              <a:rPr lang="en-US" sz="2400" dirty="0" smtClean="0"/>
              <a:t> data value,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once </a:t>
            </a:r>
            <a:r>
              <a:rPr lang="en-US" sz="2400" dirty="0" smtClean="0"/>
              <a:t>all the data values have  			         first been placed </a:t>
            </a:r>
            <a:r>
              <a:rPr lang="en-US" sz="2400" dirty="0" smtClean="0"/>
              <a:t>in </a:t>
            </a:r>
            <a:r>
              <a:rPr lang="en-US" sz="2400" dirty="0" smtClean="0"/>
              <a:t>order of size</a:t>
            </a:r>
            <a:endParaRPr lang="en-US" sz="2400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256610" y="230188"/>
            <a:ext cx="1792266" cy="11931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200" smtClean="0"/>
              <a:t>Averages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1442"/>
            <a:ext cx="647700" cy="81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53" y="3683503"/>
            <a:ext cx="647700" cy="81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9" y="4829338"/>
            <a:ext cx="647700" cy="812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0044602" y="2467514"/>
                <a:ext cx="2094356" cy="666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𝑇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𝑜𝑡𝑎𝑙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𝑢𝑚𝑏𝑒𝑟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𝑜𝑓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𝑣𝑎𝑙𝑢𝑒𝑠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4602" y="2467514"/>
                <a:ext cx="2094356" cy="66684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9294048" y="2650731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Mean =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11893" y="3901125"/>
            <a:ext cx="232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Mode = Most common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14518" y="5530632"/>
            <a:ext cx="2977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Median 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smtClean="0">
                <a:solidFill>
                  <a:srgbClr val="FF0000"/>
                </a:solidFill>
              </a:rPr>
              <a:t> Middle data value 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(once data ordered)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0917" y="1770027"/>
            <a:ext cx="1225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/>
              <a:t>ean</a:t>
            </a:r>
            <a:endParaRPr lang="en-US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94086" y="3539629"/>
            <a:ext cx="1258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ode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94086" y="4703838"/>
            <a:ext cx="1747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/>
              <a:t>edian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5581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060" y="640686"/>
            <a:ext cx="10515600" cy="410116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	   Expressions</a:t>
            </a:r>
            <a:r>
              <a:rPr lang="en-US" sz="3200" dirty="0"/>
              <a:t>	</a:t>
            </a:r>
            <a:r>
              <a:rPr lang="en-US" sz="3200" dirty="0" smtClean="0"/>
              <a:t>	   and </a:t>
            </a:r>
            <a:r>
              <a:rPr lang="en-US" sz="3200" dirty="0"/>
              <a:t>	</a:t>
            </a:r>
            <a:r>
              <a:rPr lang="en-US" sz="3200" dirty="0" smtClean="0"/>
              <a:t>       </a:t>
            </a:r>
            <a:r>
              <a:rPr lang="en-US" sz="3200" dirty="0" smtClean="0"/>
              <a:t>Equations </a:t>
            </a:r>
            <a:endParaRPr lang="en-US" sz="32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026643" y="1190022"/>
            <a:ext cx="70145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26643" y="1823775"/>
            <a:ext cx="70145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02" y="582676"/>
            <a:ext cx="2543143" cy="1593819"/>
          </a:xfrm>
        </p:spPr>
      </p:pic>
      <p:sp>
        <p:nvSpPr>
          <p:cNvPr id="3" name="TextBox 2"/>
          <p:cNvSpPr txBox="1"/>
          <p:nvPr/>
        </p:nvSpPr>
        <p:spPr>
          <a:xfrm>
            <a:off x="3451783" y="4511014"/>
            <a:ext cx="7587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difference between the two?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978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538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-1482558"/>
            <a:ext cx="10706686" cy="5913881"/>
          </a:xfrm>
        </p:spPr>
        <p:txBody>
          <a:bodyPr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4" name="Triangle 3"/>
          <p:cNvSpPr/>
          <p:nvPr/>
        </p:nvSpPr>
        <p:spPr>
          <a:xfrm>
            <a:off x="290563" y="632414"/>
            <a:ext cx="1995437" cy="166787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Measuring …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119885" y="263082"/>
            <a:ext cx="511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62312" y="956602"/>
            <a:ext cx="929522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dirty="0"/>
              <a:t>	</a:t>
            </a:r>
            <a:r>
              <a:rPr lang="en-US" sz="3200" b="1" dirty="0" smtClean="0"/>
              <a:t>1-D</a:t>
            </a:r>
            <a:r>
              <a:rPr lang="en-US" sz="3200" dirty="0" smtClean="0"/>
              <a:t>imensional </a:t>
            </a:r>
            <a:endParaRPr lang="en-US" sz="2400" dirty="0" smtClean="0"/>
          </a:p>
          <a:p>
            <a:pPr lvl="0">
              <a:defRPr/>
            </a:pPr>
            <a:endParaRPr lang="en-US" b="1" dirty="0"/>
          </a:p>
          <a:p>
            <a:pPr lvl="0">
              <a:defRPr/>
            </a:pP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2959666"/>
            <a:ext cx="3187700" cy="23749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197600" y="774080"/>
            <a:ext cx="25908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0563" y="5694232"/>
            <a:ext cx="11576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Describe what type of 1-D things we might measure and some standard units we might use.</a:t>
            </a:r>
          </a:p>
          <a:p>
            <a:pPr algn="ctr"/>
            <a:r>
              <a:rPr lang="en-US" sz="2400" dirty="0" smtClean="0"/>
              <a:t>What is the </a:t>
            </a:r>
            <a:r>
              <a:rPr lang="en-US" sz="2400" b="1" dirty="0" smtClean="0"/>
              <a:t>perimeter</a:t>
            </a:r>
            <a:r>
              <a:rPr lang="en-US" sz="2400" dirty="0" smtClean="0"/>
              <a:t> of a shape?</a:t>
            </a:r>
            <a:endParaRPr lang="en-US" sz="2400" dirty="0"/>
          </a:p>
        </p:txBody>
      </p:sp>
      <p:cxnSp>
        <p:nvCxnSpPr>
          <p:cNvPr id="12" name="Straight Connector 11"/>
          <p:cNvCxnSpPr>
            <a:endCxn id="4" idx="0"/>
          </p:cNvCxnSpPr>
          <p:nvPr/>
        </p:nvCxnSpPr>
        <p:spPr>
          <a:xfrm flipH="1" flipV="1">
            <a:off x="1288282" y="632414"/>
            <a:ext cx="47098" cy="1124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4" idx="2"/>
          </p:cNvCxnSpPr>
          <p:nvPr/>
        </p:nvCxnSpPr>
        <p:spPr>
          <a:xfrm flipH="1">
            <a:off x="290563" y="1757363"/>
            <a:ext cx="1044816" cy="5429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4" idx="4"/>
          </p:cNvCxnSpPr>
          <p:nvPr/>
        </p:nvCxnSpPr>
        <p:spPr>
          <a:xfrm>
            <a:off x="1335379" y="1757363"/>
            <a:ext cx="950621" cy="542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44176" y="902501"/>
            <a:ext cx="1319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Length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1"/>
            <a:ext cx="10515600" cy="2064767"/>
          </a:xfrm>
        </p:spPr>
        <p:txBody>
          <a:bodyPr>
            <a:normAutofit/>
          </a:bodyPr>
          <a:lstStyle/>
          <a:p>
            <a:r>
              <a:rPr lang="en-US" sz="3200" smtClean="0"/>
              <a:t>  </a:t>
            </a:r>
            <a:r>
              <a:rPr lang="en-US" sz="3200" smtClean="0"/>
              <a:t>	Expressions</a:t>
            </a:r>
            <a:r>
              <a:rPr lang="en-US" sz="3200" dirty="0" smtClean="0"/>
              <a:t>	</a:t>
            </a:r>
            <a:r>
              <a:rPr lang="en-US" sz="3200" smtClean="0"/>
              <a:t>	</a:t>
            </a:r>
            <a:r>
              <a:rPr lang="en-US" sz="3200"/>
              <a:t> </a:t>
            </a:r>
            <a:r>
              <a:rPr lang="en-US" sz="3200" smtClean="0"/>
              <a:t>  </a:t>
            </a:r>
            <a:r>
              <a:rPr lang="en-US" sz="3200" smtClean="0"/>
              <a:t>and </a:t>
            </a:r>
            <a:r>
              <a:rPr lang="en-US" sz="3200" dirty="0" smtClean="0"/>
              <a:t>	</a:t>
            </a:r>
            <a:r>
              <a:rPr lang="en-US" sz="3200" smtClean="0"/>
              <a:t>	</a:t>
            </a:r>
            <a:r>
              <a:rPr lang="en-US" sz="3200" smtClean="0"/>
              <a:t>Equations </a:t>
            </a:r>
            <a:r>
              <a:rPr lang="en-US" sz="3200" dirty="0" smtClean="0"/>
              <a:t>	</a:t>
            </a:r>
            <a:endParaRPr lang="en-US" sz="32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150211" y="1030758"/>
            <a:ext cx="70145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150211" y="1653526"/>
            <a:ext cx="70145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4038" y="1794816"/>
            <a:ext cx="8262937" cy="5296726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An</a:t>
            </a:r>
            <a:r>
              <a:rPr lang="en-US" sz="2400" b="1" dirty="0" smtClean="0"/>
              <a:t> expression </a:t>
            </a:r>
            <a:r>
              <a:rPr lang="en-US" sz="2400" dirty="0" smtClean="0"/>
              <a:t>is a collection of terms and </a:t>
            </a:r>
            <a:r>
              <a:rPr lang="en-US" sz="2400" dirty="0" smtClean="0"/>
              <a:t>symbols.</a:t>
            </a:r>
            <a:endParaRPr lang="en-US" sz="2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Examples: 	2n + 1;		x + 3;			3a + 8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An </a:t>
            </a:r>
            <a:r>
              <a:rPr lang="en-US" sz="2400" b="1" dirty="0" smtClean="0"/>
              <a:t>equation</a:t>
            </a:r>
            <a:r>
              <a:rPr lang="en-US" sz="2400" dirty="0" smtClean="0"/>
              <a:t> will have an equals sign ‘=’ and both sides of an equation must </a:t>
            </a:r>
            <a:r>
              <a:rPr lang="en-US" sz="2400" b="1" dirty="0" smtClean="0"/>
              <a:t>balance </a:t>
            </a:r>
            <a:r>
              <a:rPr lang="en-US" sz="2400" dirty="0" smtClean="0"/>
              <a:t>(i.e. have equal value). </a:t>
            </a:r>
            <a:endParaRPr lang="en-US" sz="2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Equations </a:t>
            </a:r>
            <a:r>
              <a:rPr lang="en-US" sz="2400" dirty="0" smtClean="0"/>
              <a:t>can be </a:t>
            </a:r>
            <a:r>
              <a:rPr lang="en-US" sz="2400" b="1" dirty="0" smtClean="0"/>
              <a:t>solved</a:t>
            </a:r>
            <a:r>
              <a:rPr lang="en-US" sz="2400" dirty="0" smtClean="0"/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Examples: 	2n + </a:t>
            </a:r>
            <a:r>
              <a:rPr lang="en-US" sz="2400" dirty="0" smtClean="0"/>
              <a:t>1 = 9</a:t>
            </a:r>
            <a:r>
              <a:rPr lang="en-US" sz="2400" dirty="0"/>
              <a:t>	</a:t>
            </a:r>
            <a:r>
              <a:rPr lang="en-US" sz="2400" dirty="0" smtClean="0"/>
              <a:t>x </a:t>
            </a:r>
            <a:r>
              <a:rPr lang="en-US" sz="2400" dirty="0"/>
              <a:t>+ </a:t>
            </a:r>
            <a:r>
              <a:rPr lang="en-US" sz="2400" dirty="0" smtClean="0"/>
              <a:t>3 = 5</a:t>
            </a:r>
            <a:r>
              <a:rPr lang="en-US" sz="2400" dirty="0"/>
              <a:t>	</a:t>
            </a:r>
            <a:r>
              <a:rPr lang="en-US" sz="2400" dirty="0" smtClean="0"/>
              <a:t>3a </a:t>
            </a:r>
            <a:r>
              <a:rPr lang="en-US" sz="2400" dirty="0"/>
              <a:t>+ </a:t>
            </a:r>
            <a:r>
              <a:rPr lang="en-US" sz="2400" dirty="0" smtClean="0"/>
              <a:t>8 = 29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Solutions</a:t>
            </a:r>
            <a:r>
              <a:rPr lang="en-US" sz="2400" dirty="0" smtClean="0">
                <a:solidFill>
                  <a:srgbClr val="FF0000"/>
                </a:solidFill>
              </a:rPr>
              <a:t>:	  n        = 4	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x      </a:t>
            </a:r>
            <a:r>
              <a:rPr lang="en-US" sz="2400" dirty="0" smtClean="0">
                <a:solidFill>
                  <a:srgbClr val="FF0000"/>
                </a:solidFill>
              </a:rPr>
              <a:t>= 2	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 </a:t>
            </a:r>
            <a:r>
              <a:rPr lang="en-US" sz="2400" dirty="0" smtClean="0">
                <a:solidFill>
                  <a:srgbClr val="FF0000"/>
                </a:solidFill>
              </a:rPr>
              <a:t>a    </a:t>
            </a:r>
            <a:r>
              <a:rPr lang="en-US" sz="2400" dirty="0" smtClean="0">
                <a:solidFill>
                  <a:srgbClr val="FF0000"/>
                </a:solidFill>
              </a:rPr>
              <a:t>= </a:t>
            </a:r>
            <a:r>
              <a:rPr lang="en-US" sz="2400" dirty="0" smtClean="0">
                <a:solidFill>
                  <a:srgbClr val="FF0000"/>
                </a:solidFill>
              </a:rPr>
              <a:t>7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2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What are Sequences?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92857595"/>
              </p:ext>
            </p:extLst>
          </p:nvPr>
        </p:nvGraphicFramePr>
        <p:xfrm>
          <a:off x="6731000" y="4368801"/>
          <a:ext cx="3200400" cy="2361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66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3619"/>
            <a:ext cx="10515600" cy="5591544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/>
              <a:t>Sequences</a:t>
            </a:r>
            <a:r>
              <a:rPr lang="en-US" sz="2600" dirty="0" smtClean="0"/>
              <a:t> follow a pattern according to a </a:t>
            </a:r>
            <a:r>
              <a:rPr lang="en-US" sz="2600" b="1" dirty="0" smtClean="0"/>
              <a:t>rule</a:t>
            </a:r>
            <a:r>
              <a:rPr lang="en-US" sz="2600" dirty="0" smtClean="0"/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/>
              <a:t>	</a:t>
            </a:r>
            <a:r>
              <a:rPr lang="en-US" sz="2000" dirty="0" smtClean="0"/>
              <a:t>3		7			15		19	</a:t>
            </a:r>
            <a:r>
              <a:rPr lang="en-US" sz="2000" dirty="0"/>
              <a:t>	</a:t>
            </a:r>
            <a:r>
              <a:rPr lang="en-US" sz="2000" dirty="0" smtClean="0"/>
              <a:t>	27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/>
              <a:t>This sequence starts at 3 and follows the rule of ‘</a:t>
            </a:r>
            <a:r>
              <a:rPr lang="en-US" sz="2600" b="1" dirty="0" smtClean="0"/>
              <a:t>adding 4</a:t>
            </a:r>
            <a:r>
              <a:rPr lang="en-US" sz="2600" dirty="0" smtClean="0"/>
              <a:t>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(Find the missing numbers</a:t>
            </a:r>
            <a:r>
              <a:rPr lang="en-US" sz="1200" dirty="0" smtClean="0"/>
              <a:t>.)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/>
              <a:t>The next sequence </a:t>
            </a:r>
            <a:r>
              <a:rPr lang="en-US" sz="2600" dirty="0" smtClean="0"/>
              <a:t>below starts at 20 and follows the rule of ‘</a:t>
            </a:r>
            <a:r>
              <a:rPr lang="en-US" sz="2600" b="1" dirty="0" smtClean="0"/>
              <a:t>subtracting 3</a:t>
            </a:r>
            <a:r>
              <a:rPr lang="en-US" sz="2600" dirty="0" smtClean="0"/>
              <a:t>’.</a:t>
            </a:r>
            <a:r>
              <a:rPr lang="en-US" sz="4400" dirty="0"/>
              <a:t>	</a:t>
            </a:r>
            <a:endParaRPr lang="en-US" sz="4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dirty="0"/>
              <a:t>	</a:t>
            </a:r>
            <a:r>
              <a:rPr lang="en-US" sz="2000" dirty="0" smtClean="0"/>
              <a:t>20</a:t>
            </a:r>
            <a:r>
              <a:rPr lang="en-US" sz="2000" dirty="0"/>
              <a:t>	</a:t>
            </a:r>
            <a:r>
              <a:rPr lang="en-US" sz="2000" dirty="0" smtClean="0"/>
              <a:t>	17</a:t>
            </a:r>
            <a:r>
              <a:rPr lang="en-US" sz="2000" dirty="0"/>
              <a:t>	</a:t>
            </a:r>
            <a:r>
              <a:rPr lang="en-US" sz="2000" dirty="0" smtClean="0"/>
              <a:t>          14</a:t>
            </a:r>
            <a:r>
              <a:rPr lang="en-US" sz="2000" dirty="0"/>
              <a:t>		</a:t>
            </a:r>
            <a:r>
              <a:rPr lang="en-US" sz="2000" dirty="0" smtClean="0"/>
              <a:t>		8</a:t>
            </a:r>
            <a:r>
              <a:rPr lang="en-US" sz="2000" dirty="0"/>
              <a:t>	 </a:t>
            </a:r>
            <a:r>
              <a:rPr lang="en-US" sz="2000" dirty="0" smtClean="0"/>
              <a:t>    5</a:t>
            </a:r>
            <a:endParaRPr lang="en-US" sz="2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/>
              <a:t>Can </a:t>
            </a:r>
            <a:r>
              <a:rPr lang="en-US" sz="2600" dirty="0" smtClean="0"/>
              <a:t>you make up some of your own? Try starting one with a negative number.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4740234" y="2016693"/>
            <a:ext cx="831273" cy="5581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473541" y="2016692"/>
            <a:ext cx="834489" cy="5581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296365" y="5016099"/>
            <a:ext cx="831273" cy="5581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308030" y="4931452"/>
            <a:ext cx="831273" cy="5581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43303" y="21611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81433" y="21611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2649" y="51202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72823" y="50258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3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4" grpId="0"/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Coordinates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4800" dirty="0" smtClean="0"/>
              <a:t>(</a:t>
            </a:r>
            <a:r>
              <a:rPr lang="en-US" sz="4800" dirty="0" smtClean="0">
                <a:latin typeface="Apple Chancery" charset="0"/>
                <a:ea typeface="Apple Chancery" charset="0"/>
                <a:cs typeface="Apple Chancery" charset="0"/>
              </a:rPr>
              <a:t>x</a:t>
            </a:r>
            <a:r>
              <a:rPr lang="en-US" sz="4800" dirty="0">
                <a:latin typeface="Apple Chancery" charset="0"/>
                <a:ea typeface="Apple Chancery" charset="0"/>
                <a:cs typeface="Apple Chancery" charset="0"/>
              </a:rPr>
              <a:t>, y</a:t>
            </a:r>
            <a:r>
              <a:rPr lang="en-US" sz="48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3376"/>
            <a:ext cx="10515600" cy="4351338"/>
          </a:xfrm>
        </p:spPr>
        <p:txBody>
          <a:bodyPr/>
          <a:lstStyle/>
          <a:p>
            <a:pPr lvl="8"/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 smtClean="0"/>
              <a:t>Plot </a:t>
            </a:r>
            <a:r>
              <a:rPr lang="en-US" sz="2400" dirty="0" smtClean="0"/>
              <a:t>the points: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 </a:t>
            </a:r>
            <a:r>
              <a:rPr lang="en-US" sz="2400" dirty="0" smtClean="0"/>
              <a:t>at (2, 3)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B </a:t>
            </a:r>
            <a:r>
              <a:rPr lang="en-US" sz="2400" dirty="0" smtClean="0"/>
              <a:t>at (3, 0)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C </a:t>
            </a:r>
            <a:r>
              <a:rPr lang="en-US" sz="2400" dirty="0" smtClean="0"/>
              <a:t>at (0, -1)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D </a:t>
            </a:r>
            <a:r>
              <a:rPr lang="en-US" sz="2400" dirty="0" smtClean="0"/>
              <a:t>at (-1, 2)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E </a:t>
            </a:r>
            <a:r>
              <a:rPr lang="en-US" sz="2400" dirty="0" smtClean="0"/>
              <a:t>at (4, 3)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F </a:t>
            </a:r>
            <a:r>
              <a:rPr lang="en-US" sz="2400" dirty="0" smtClean="0"/>
              <a:t>at (-3, -2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00" y="2443162"/>
            <a:ext cx="2654300" cy="181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3" y="1603376"/>
            <a:ext cx="4081462" cy="395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Coordinates</a:t>
            </a:r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sz="4800" dirty="0" smtClean="0"/>
              <a:t>(</a:t>
            </a:r>
            <a:r>
              <a:rPr lang="en-US" sz="4800" dirty="0" smtClean="0">
                <a:latin typeface="Apple Chancery" charset="0"/>
                <a:ea typeface="Apple Chancery" charset="0"/>
                <a:cs typeface="Apple Chancery" charset="0"/>
              </a:rPr>
              <a:t>x</a:t>
            </a:r>
            <a:r>
              <a:rPr lang="en-US" sz="4800" dirty="0">
                <a:latin typeface="Apple Chancery" charset="0"/>
                <a:ea typeface="Apple Chancery" charset="0"/>
                <a:cs typeface="Apple Chancery" charset="0"/>
              </a:rPr>
              <a:t>, y</a:t>
            </a:r>
            <a:r>
              <a:rPr lang="en-US" sz="48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001" y="1597025"/>
            <a:ext cx="10515600" cy="4351338"/>
          </a:xfrm>
        </p:spPr>
        <p:txBody>
          <a:bodyPr/>
          <a:lstStyle/>
          <a:p>
            <a:r>
              <a:rPr lang="en-US" sz="2400" dirty="0" smtClean="0"/>
              <a:t>The x-coordinate gives the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position along </a:t>
            </a:r>
            <a:r>
              <a:rPr lang="en-US" sz="2400" dirty="0" smtClean="0"/>
              <a:t>the x-axis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(</a:t>
            </a:r>
            <a:r>
              <a:rPr lang="en-US" sz="2400" dirty="0" smtClean="0"/>
              <a:t>horizontal line</a:t>
            </a:r>
            <a:r>
              <a:rPr lang="en-US" sz="2400" dirty="0" smtClean="0"/>
              <a:t>).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The y-coordinate </a:t>
            </a:r>
            <a:r>
              <a:rPr lang="en-US" sz="2400" dirty="0"/>
              <a:t>gives the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position along </a:t>
            </a:r>
            <a:r>
              <a:rPr lang="en-US" sz="2400" dirty="0"/>
              <a:t>the </a:t>
            </a:r>
            <a:r>
              <a:rPr lang="en-US" sz="2400" dirty="0" smtClean="0"/>
              <a:t>y-axis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(</a:t>
            </a:r>
            <a:r>
              <a:rPr lang="en-US" sz="2400" dirty="0" smtClean="0"/>
              <a:t>vertical </a:t>
            </a:r>
            <a:r>
              <a:rPr lang="en-US" sz="2400" dirty="0"/>
              <a:t>line).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088" y="4046768"/>
            <a:ext cx="2654300" cy="181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733" y="1597025"/>
            <a:ext cx="2321697" cy="21016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3" y="1603376"/>
            <a:ext cx="4081462" cy="39542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08654" y="224212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50662" y="3621766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dirty="0" err="1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2995" y="4086231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dirty="0" err="1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091292" y="270771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dirty="0" err="1" smtClean="0">
                <a:solidFill>
                  <a:srgbClr val="FF0000"/>
                </a:solidFill>
              </a:rPr>
              <a:t>D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424733" y="2242128"/>
            <a:ext cx="38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88084" y="454789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dirty="0" err="1" smtClean="0">
                <a:solidFill>
                  <a:srgbClr val="FF0000"/>
                </a:solidFill>
              </a:rPr>
              <a:t>F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5252" y="4795897"/>
            <a:ext cx="206312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Plot the points:</a:t>
            </a:r>
          </a:p>
          <a:p>
            <a:r>
              <a:rPr lang="en-US" sz="1600" dirty="0"/>
              <a:t>	A at (2, 3)</a:t>
            </a:r>
          </a:p>
          <a:p>
            <a:r>
              <a:rPr lang="en-US" sz="1600" dirty="0"/>
              <a:t>	B at (3, 0)</a:t>
            </a:r>
          </a:p>
          <a:p>
            <a:r>
              <a:rPr lang="en-US" sz="1600" dirty="0"/>
              <a:t>	C at (0, -1)</a:t>
            </a:r>
          </a:p>
          <a:p>
            <a:r>
              <a:rPr lang="en-US" sz="1600" dirty="0"/>
              <a:t>	D at (-1, 2)</a:t>
            </a:r>
          </a:p>
          <a:p>
            <a:r>
              <a:rPr lang="en-US" sz="1600" dirty="0"/>
              <a:t>	E at (4, 3)</a:t>
            </a:r>
          </a:p>
          <a:p>
            <a:r>
              <a:rPr lang="en-US" sz="1600" dirty="0"/>
              <a:t>	F at (-3, -2)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6245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116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lvl="0" indent="0" algn="ctr">
              <a:buNone/>
            </a:pPr>
            <a:r>
              <a:rPr lang="en-US" sz="2400" dirty="0"/>
              <a:t>How many </a:t>
            </a:r>
            <a:r>
              <a:rPr lang="en-US" sz="2400" dirty="0" smtClean="0"/>
              <a:t>can </a:t>
            </a:r>
            <a:r>
              <a:rPr lang="en-US" sz="2400" dirty="0"/>
              <a:t>you name? </a:t>
            </a:r>
            <a:br>
              <a:rPr lang="en-US" sz="2400" dirty="0"/>
            </a:b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415364" y="1915582"/>
            <a:ext cx="3206043" cy="2788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94220" y="1632871"/>
            <a:ext cx="183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Re_ _ _ _ _ _ _ _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94220" y="4556641"/>
            <a:ext cx="220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Ro_ _ _ _ _ _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59059" y="4582035"/>
            <a:ext cx="2024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</a:t>
            </a:r>
            <a:r>
              <a:rPr lang="en-US" dirty="0"/>
              <a:t> </a:t>
            </a:r>
            <a:r>
              <a:rPr lang="en-US" dirty="0" smtClean="0"/>
              <a:t>_ _ _ _ _ _ _ _ _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46851" y="1506303"/>
            <a:ext cx="192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En</a:t>
            </a:r>
            <a:r>
              <a:rPr lang="en-US" dirty="0" smtClean="0"/>
              <a:t>_ _ _ _ _ _ _ _ _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71104" y="2588356"/>
            <a:ext cx="3094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Transformations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4451" y="5700714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Clues: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95763" y="5904147"/>
            <a:ext cx="3600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/>
              <a:t>Describe their key features.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25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There are 4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Reflection		</a:t>
            </a:r>
          </a:p>
          <a:p>
            <a:endParaRPr lang="en-US" sz="3200" dirty="0" smtClean="0"/>
          </a:p>
          <a:p>
            <a:r>
              <a:rPr lang="en-US" sz="3200" dirty="0" smtClean="0"/>
              <a:t>Translation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Rotation</a:t>
            </a:r>
          </a:p>
          <a:p>
            <a:endParaRPr lang="en-US" sz="3200" dirty="0" smtClean="0"/>
          </a:p>
          <a:p>
            <a:r>
              <a:rPr lang="en-US" sz="3200" dirty="0" smtClean="0"/>
              <a:t>Enlargement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279400" y="230188"/>
            <a:ext cx="1117600" cy="9777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Transformation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44" y="1580445"/>
            <a:ext cx="806155" cy="1065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10" y="1535291"/>
            <a:ext cx="1078652" cy="11556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24073" y="1513859"/>
            <a:ext cx="528708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An image or picture as it would be seen in a mirror.</a:t>
            </a:r>
          </a:p>
          <a:p>
            <a:r>
              <a:rPr lang="en-US" sz="1400" dirty="0"/>
              <a:t>A </a:t>
            </a:r>
            <a:r>
              <a:rPr lang="en-US" sz="1400" b="1" dirty="0"/>
              <a:t>reflection</a:t>
            </a:r>
            <a:r>
              <a:rPr lang="en-US" sz="1400" dirty="0"/>
              <a:t> flips a shape.</a:t>
            </a:r>
          </a:p>
          <a:p>
            <a:r>
              <a:rPr lang="en-US" sz="1400" dirty="0"/>
              <a:t>There is NO rotating or sliding.</a:t>
            </a:r>
          </a:p>
          <a:p>
            <a:r>
              <a:rPr lang="en-US" sz="1400" dirty="0"/>
              <a:t>Mirror lines can be horizontal, vertical or diagonal.</a:t>
            </a:r>
          </a:p>
          <a:p>
            <a:r>
              <a:rPr lang="en-US" sz="1400" dirty="0"/>
              <a:t>Reflections change the position of a shape but do NOT change its size</a:t>
            </a:r>
            <a:r>
              <a:rPr lang="en-US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444" y="2847593"/>
            <a:ext cx="1431816" cy="8352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932" y="2853531"/>
            <a:ext cx="979424" cy="11477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18200" y="2879902"/>
            <a:ext cx="58162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 </a:t>
            </a:r>
            <a:r>
              <a:rPr lang="en-US" sz="1400" b="1" dirty="0"/>
              <a:t>translation</a:t>
            </a:r>
            <a:r>
              <a:rPr lang="en-US" sz="1400" dirty="0"/>
              <a:t> means to move or slide – without rotating or flipping the shape.</a:t>
            </a:r>
          </a:p>
          <a:p>
            <a:r>
              <a:rPr lang="en-US" sz="1400" dirty="0"/>
              <a:t>The shape will still look exactly the same, just in a different place.</a:t>
            </a:r>
          </a:p>
          <a:p>
            <a:r>
              <a:rPr lang="en-US" sz="1400" dirty="0"/>
              <a:t>The shape can be moved horizontally (i.e. to the left or to the right).</a:t>
            </a:r>
          </a:p>
          <a:p>
            <a:r>
              <a:rPr lang="en-US" sz="1400" dirty="0"/>
              <a:t>The shape can be moved vertically (i.e. up or down).</a:t>
            </a:r>
          </a:p>
          <a:p>
            <a:r>
              <a:rPr lang="en-US" sz="1400" dirty="0"/>
              <a:t>The shape can be moved both horizontally and vertically.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18" y="5130889"/>
            <a:ext cx="2045756" cy="18388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15135" y="5601374"/>
            <a:ext cx="63723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</a:t>
            </a:r>
            <a:r>
              <a:rPr lang="en-US" sz="1400" b="1" dirty="0" smtClean="0"/>
              <a:t> enlargement </a:t>
            </a:r>
            <a:r>
              <a:rPr lang="en-US" sz="1400" dirty="0" smtClean="0"/>
              <a:t>is a transformation which enlarges (or reduces) the size of an image.</a:t>
            </a:r>
          </a:p>
          <a:p>
            <a:r>
              <a:rPr lang="en-US" sz="1400" dirty="0" smtClean="0"/>
              <a:t>An enlargement is described by: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a</a:t>
            </a:r>
            <a:r>
              <a:rPr lang="en-US" sz="1400" dirty="0" smtClean="0"/>
              <a:t> </a:t>
            </a:r>
            <a:r>
              <a:rPr lang="en-US" sz="1400" dirty="0" err="1" smtClean="0"/>
              <a:t>centre</a:t>
            </a:r>
            <a:r>
              <a:rPr lang="en-US" sz="1400" dirty="0" smtClean="0"/>
              <a:t> of enlargement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a</a:t>
            </a:r>
            <a:r>
              <a:rPr lang="en-US" sz="1400" dirty="0" smtClean="0"/>
              <a:t> scale factor </a:t>
            </a:r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478" y="3874635"/>
            <a:ext cx="1498600" cy="14248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54347" y="4440693"/>
            <a:ext cx="5616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Rotations </a:t>
            </a:r>
            <a:r>
              <a:rPr lang="en-US" sz="1400" dirty="0" smtClean="0"/>
              <a:t>rotate a shape about a fixed point, called the </a:t>
            </a:r>
            <a:r>
              <a:rPr lang="en-US" sz="1400" dirty="0" err="1" smtClean="0"/>
              <a:t>centre</a:t>
            </a:r>
            <a:r>
              <a:rPr lang="en-US" sz="1400" dirty="0" smtClean="0"/>
              <a:t> of rotation, </a:t>
            </a:r>
          </a:p>
          <a:p>
            <a:r>
              <a:rPr lang="en-US" sz="1400" dirty="0" smtClean="0"/>
              <a:t>through a specified angle.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164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Reflective Symmetry or Line Symmetry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0" y="1333500"/>
            <a:ext cx="3390900" cy="21209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765300"/>
            <a:ext cx="2070100" cy="234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42200" y="4845484"/>
            <a:ext cx="4076700" cy="2146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0" y="2362056"/>
            <a:ext cx="3454400" cy="170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0" y="377898"/>
            <a:ext cx="1206500" cy="1739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4932" y="4015726"/>
            <a:ext cx="8810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Describe what you know about reflective symmetry.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324100" y="5499100"/>
            <a:ext cx="5081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many lines of symmetry do these shapes have?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7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Reflective Symmetry or Line Symmetry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8749"/>
            <a:ext cx="10515600" cy="530426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 shape has line symmetry (</a:t>
            </a:r>
            <a:r>
              <a:rPr lang="en-US" sz="2400" b="1" dirty="0" smtClean="0"/>
              <a:t>reflective symmetry</a:t>
            </a:r>
            <a:r>
              <a:rPr lang="en-US" sz="2400" dirty="0" smtClean="0"/>
              <a:t>) if you can fold the shape in half along a line so that both halves match exactly.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smtClean="0"/>
              <a:t>folding line is called the </a:t>
            </a:r>
            <a:r>
              <a:rPr lang="en-US" sz="2400" b="1" dirty="0" smtClean="0"/>
              <a:t>line of symmetry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en-US" sz="2400" dirty="0"/>
              <a:t>S</a:t>
            </a:r>
            <a:r>
              <a:rPr lang="en-US" sz="2400" dirty="0" smtClean="0"/>
              <a:t>hapes can have </a:t>
            </a:r>
            <a:r>
              <a:rPr lang="en-US" sz="2400" b="1" dirty="0" smtClean="0"/>
              <a:t>no</a:t>
            </a:r>
            <a:r>
              <a:rPr lang="en-US" sz="2400" dirty="0" smtClean="0"/>
              <a:t> lines of symmetry</a:t>
            </a:r>
          </a:p>
          <a:p>
            <a:endParaRPr lang="en-US" sz="2400" dirty="0" smtClean="0"/>
          </a:p>
          <a:p>
            <a:r>
              <a:rPr lang="en-US" sz="2400" dirty="0" smtClean="0"/>
              <a:t>Shapes can have 1 line of symmetry</a:t>
            </a:r>
          </a:p>
          <a:p>
            <a:r>
              <a:rPr lang="en-US" sz="2400" dirty="0"/>
              <a:t>Shapes can have </a:t>
            </a:r>
            <a:r>
              <a:rPr lang="en-US" sz="2400" dirty="0" smtClean="0"/>
              <a:t>2 lines </a:t>
            </a:r>
            <a:r>
              <a:rPr lang="en-US" sz="2400" dirty="0"/>
              <a:t>of </a:t>
            </a:r>
            <a:r>
              <a:rPr lang="en-US" sz="2400" dirty="0" smtClean="0"/>
              <a:t>symmetry </a:t>
            </a:r>
          </a:p>
          <a:p>
            <a:endParaRPr lang="en-US" sz="2400" dirty="0" smtClean="0"/>
          </a:p>
          <a:p>
            <a:r>
              <a:rPr lang="en-US" sz="2400" dirty="0" smtClean="0"/>
              <a:t>Shapes </a:t>
            </a:r>
            <a:r>
              <a:rPr lang="en-US" sz="2400" dirty="0"/>
              <a:t>can have </a:t>
            </a:r>
            <a:r>
              <a:rPr lang="en-US" sz="2400" dirty="0" smtClean="0"/>
              <a:t>3 </a:t>
            </a:r>
            <a:r>
              <a:rPr lang="en-US" sz="2400" dirty="0"/>
              <a:t>lines of symmetry </a:t>
            </a:r>
            <a:r>
              <a:rPr lang="en-US" sz="2400" dirty="0" smtClean="0"/>
              <a:t>or 4 or 5 or 6 or...</a:t>
            </a:r>
          </a:p>
          <a:p>
            <a:endParaRPr lang="en-US" sz="2400" dirty="0" smtClean="0"/>
          </a:p>
          <a:p>
            <a:r>
              <a:rPr lang="en-US" sz="2400" dirty="0" smtClean="0"/>
              <a:t>These </a:t>
            </a:r>
            <a:r>
              <a:rPr lang="en-US" sz="2400" dirty="0" smtClean="0"/>
              <a:t>shapes have 5 and 6 lines of symmetry, respectively:</a:t>
            </a:r>
          </a:p>
          <a:p>
            <a:pPr marL="0" indent="0" algn="ctr">
              <a:buNone/>
            </a:pPr>
            <a:r>
              <a:rPr lang="en-US" sz="2400" dirty="0" smtClean="0"/>
              <a:t>(remember to count the whole line)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rapezoid 7"/>
          <p:cNvSpPr/>
          <p:nvPr/>
        </p:nvSpPr>
        <p:spPr>
          <a:xfrm>
            <a:off x="6337300" y="3486236"/>
            <a:ext cx="571500" cy="59464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98442" y="4303712"/>
            <a:ext cx="914400" cy="35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/>
          <p:cNvSpPr/>
          <p:nvPr/>
        </p:nvSpPr>
        <p:spPr>
          <a:xfrm rot="5400000">
            <a:off x="8756200" y="3907171"/>
            <a:ext cx="419100" cy="108518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3"/>
          <p:cNvCxnSpPr/>
          <p:nvPr/>
        </p:nvCxnSpPr>
        <p:spPr>
          <a:xfrm>
            <a:off x="7412842" y="2985346"/>
            <a:ext cx="2266950" cy="421196"/>
          </a:xfrm>
          <a:prstGeom prst="bentConnector3">
            <a:avLst/>
          </a:prstGeom>
          <a:ln w="889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50190" y="5543591"/>
            <a:ext cx="2259204" cy="1189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266" y="1750641"/>
            <a:ext cx="1035051" cy="117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98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365125"/>
            <a:ext cx="10515600" cy="61674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</a:p>
          <a:p>
            <a:pPr marL="0" indent="0" algn="ctr">
              <a:buNone/>
            </a:pPr>
            <a:r>
              <a:rPr lang="en-US" sz="5400" dirty="0" smtClean="0">
                <a:latin typeface="Times New Roman" charset="0"/>
                <a:ea typeface="Times New Roman" charset="0"/>
                <a:cs typeface="Times New Roman" charset="0"/>
              </a:rPr>
              <a:t>V</a:t>
            </a:r>
          </a:p>
          <a:p>
            <a:pPr marL="0" indent="0" algn="ctr">
              <a:buNone/>
            </a:pPr>
            <a:r>
              <a:rPr lang="en-US" sz="5400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</a:p>
          <a:p>
            <a:pPr marL="0" indent="0" algn="ctr">
              <a:buNone/>
            </a:pPr>
            <a:r>
              <a:rPr lang="en-US" sz="5400" dirty="0" smtClean="0">
                <a:latin typeface="Times New Roman" charset="0"/>
                <a:ea typeface="Times New Roman" charset="0"/>
                <a:cs typeface="Times New Roman" charset="0"/>
              </a:rPr>
              <a:t>L</a:t>
            </a:r>
          </a:p>
          <a:p>
            <a:pPr marL="0" indent="0" algn="ctr">
              <a:buNone/>
            </a:pPr>
            <a:r>
              <a:rPr lang="en-US" sz="5400" dirty="0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</a:p>
          <a:p>
            <a:pPr marL="0" indent="0" algn="ctr">
              <a:buNone/>
            </a:pPr>
            <a:r>
              <a:rPr lang="en-US" sz="5400" dirty="0" smtClean="0">
                <a:latin typeface="Times New Roman" charset="0"/>
                <a:ea typeface="Times New Roman" charset="0"/>
                <a:cs typeface="Times New Roman" charset="0"/>
              </a:rPr>
              <a:t>D</a:t>
            </a:r>
          </a:p>
          <a:p>
            <a:pPr marL="0" indent="0" algn="ctr">
              <a:buNone/>
            </a:pPr>
            <a:r>
              <a:rPr lang="en-US" sz="5400" dirty="0">
                <a:latin typeface="Times New Roman" charset="0"/>
                <a:ea typeface="Times New Roman" charset="0"/>
                <a:cs typeface="Times New Roman" charset="0"/>
              </a:rPr>
              <a:t>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37" y="500062"/>
            <a:ext cx="1841500" cy="222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86700" y="3632200"/>
            <a:ext cx="11320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CXII =    </a:t>
            </a:r>
          </a:p>
          <a:p>
            <a:r>
              <a:rPr lang="en-US" dirty="0" smtClean="0"/>
              <a:t>MD =</a:t>
            </a:r>
          </a:p>
          <a:p>
            <a:r>
              <a:rPr lang="en-US" dirty="0" smtClean="0"/>
              <a:t>VIII =</a:t>
            </a:r>
          </a:p>
          <a:p>
            <a:r>
              <a:rPr lang="en-US" dirty="0" smtClean="0"/>
              <a:t>XIV =</a:t>
            </a:r>
          </a:p>
          <a:p>
            <a:r>
              <a:rPr lang="en-US" dirty="0" smtClean="0"/>
              <a:t>LXXX = </a:t>
            </a:r>
          </a:p>
          <a:p>
            <a:r>
              <a:rPr lang="en-US" dirty="0" smtClean="0"/>
              <a:t>MCLXXX </a:t>
            </a:r>
            <a:r>
              <a:rPr lang="en-US" dirty="0" smtClean="0"/>
              <a:t>=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7670042" y="3632201"/>
            <a:ext cx="2210937" cy="17543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7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538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14" y="263081"/>
            <a:ext cx="10706686" cy="5913881"/>
          </a:xfrm>
        </p:spPr>
        <p:txBody>
          <a:bodyPr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4" name="Triangle 3"/>
          <p:cNvSpPr/>
          <p:nvPr/>
        </p:nvSpPr>
        <p:spPr>
          <a:xfrm>
            <a:off x="290563" y="632414"/>
            <a:ext cx="2015197" cy="165998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Measuring …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119885" y="263082"/>
            <a:ext cx="511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62311" y="1322654"/>
            <a:ext cx="929522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 smtClean="0"/>
              <a:t>1-D</a:t>
            </a:r>
            <a:r>
              <a:rPr lang="en-US" sz="3200" dirty="0" smtClean="0"/>
              <a:t>imensional</a:t>
            </a:r>
            <a:endParaRPr lang="en-US" b="1" dirty="0"/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r>
              <a:rPr lang="en-US" sz="2400" dirty="0" smtClean="0"/>
              <a:t>The </a:t>
            </a:r>
            <a:r>
              <a:rPr lang="en-US" sz="2400" b="1" dirty="0" smtClean="0"/>
              <a:t>length</a:t>
            </a:r>
            <a:r>
              <a:rPr lang="en-US" sz="2400" dirty="0" smtClean="0"/>
              <a:t> of a line </a:t>
            </a:r>
            <a:r>
              <a:rPr lang="en-US" sz="2400" dirty="0" smtClean="0"/>
              <a:t>is</a:t>
            </a:r>
            <a:endParaRPr lang="en-US" sz="2400" dirty="0" smtClean="0"/>
          </a:p>
          <a:p>
            <a:pPr lvl="0">
              <a:defRPr/>
            </a:pPr>
            <a:endParaRPr lang="en-US" sz="2400" dirty="0"/>
          </a:p>
          <a:p>
            <a:pPr lvl="0">
              <a:defRPr/>
            </a:pPr>
            <a:r>
              <a:rPr lang="en-US" sz="2400" b="1" dirty="0" smtClean="0"/>
              <a:t>Lengths</a:t>
            </a:r>
            <a:r>
              <a:rPr lang="en-US" sz="2400" dirty="0" smtClean="0"/>
              <a:t> are measured in standard units, such as:</a:t>
            </a:r>
          </a:p>
          <a:p>
            <a:pPr lvl="0">
              <a:defRPr/>
            </a:pPr>
            <a:endParaRPr lang="en-US" sz="2400" dirty="0"/>
          </a:p>
          <a:p>
            <a:pPr marL="285750" lvl="0" indent="-285750">
              <a:buFont typeface="Arial" charset="0"/>
              <a:buChar char="•"/>
              <a:defRPr/>
            </a:pPr>
            <a:r>
              <a:rPr lang="en-US" sz="2400" dirty="0" err="1"/>
              <a:t>m</a:t>
            </a:r>
            <a:r>
              <a:rPr lang="en-US" sz="2400" dirty="0" err="1" smtClean="0"/>
              <a:t>illimetres</a:t>
            </a:r>
            <a:r>
              <a:rPr lang="en-US" sz="2400" dirty="0" smtClean="0"/>
              <a:t> (mm)		</a:t>
            </a:r>
          </a:p>
          <a:p>
            <a:pPr marL="285750" lvl="0" indent="-285750">
              <a:buFont typeface="Arial" charset="0"/>
              <a:buChar char="•"/>
              <a:defRPr/>
            </a:pPr>
            <a:r>
              <a:rPr lang="en-US" sz="2400" dirty="0" err="1"/>
              <a:t>c</a:t>
            </a:r>
            <a:r>
              <a:rPr lang="en-US" sz="2400" dirty="0" err="1" smtClean="0"/>
              <a:t>entimetres</a:t>
            </a:r>
            <a:r>
              <a:rPr lang="en-US" sz="2400" dirty="0" smtClean="0"/>
              <a:t> (cm)</a:t>
            </a:r>
          </a:p>
          <a:p>
            <a:pPr marL="285750" lvl="0" indent="-285750">
              <a:buFont typeface="Arial" charset="0"/>
              <a:buChar char="•"/>
              <a:defRPr/>
            </a:pPr>
            <a:r>
              <a:rPr lang="en-US" sz="2400" dirty="0" err="1"/>
              <a:t>m</a:t>
            </a:r>
            <a:r>
              <a:rPr lang="en-US" sz="2400" dirty="0" err="1" smtClean="0"/>
              <a:t>etres</a:t>
            </a:r>
            <a:r>
              <a:rPr lang="en-US" sz="2400" dirty="0" smtClean="0"/>
              <a:t> (m)</a:t>
            </a:r>
          </a:p>
          <a:p>
            <a:pPr marL="285750" lvl="0" indent="-285750">
              <a:buFont typeface="Arial" charset="0"/>
              <a:buChar char="•"/>
              <a:defRPr/>
            </a:pPr>
            <a:r>
              <a:rPr lang="en-US" sz="2400" dirty="0" err="1"/>
              <a:t>k</a:t>
            </a:r>
            <a:r>
              <a:rPr lang="en-US" sz="2400" dirty="0" err="1" smtClean="0"/>
              <a:t>ilometres</a:t>
            </a:r>
            <a:r>
              <a:rPr lang="en-US" sz="2400" dirty="0" smtClean="0"/>
              <a:t> (km)</a:t>
            </a:r>
            <a:endParaRPr lang="en-US" sz="2400" dirty="0"/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endParaRPr lang="en-US" sz="2400" dirty="0"/>
          </a:p>
          <a:p>
            <a:pPr lvl="0">
              <a:defRPr/>
            </a:pPr>
            <a:r>
              <a:rPr lang="en-US" sz="2400" b="1" dirty="0" smtClean="0"/>
              <a:t>Perimeter</a:t>
            </a:r>
            <a:r>
              <a:rPr lang="en-US" sz="2400" dirty="0" smtClean="0"/>
              <a:t> is a measure of </a:t>
            </a:r>
            <a:r>
              <a:rPr lang="en-US" sz="2400" b="1" dirty="0" smtClean="0"/>
              <a:t>length</a:t>
            </a:r>
            <a:r>
              <a:rPr lang="en-US" sz="2400" dirty="0" smtClean="0"/>
              <a:t>; it is the total distance around a shape.</a:t>
            </a:r>
          </a:p>
          <a:p>
            <a:pPr lvl="0">
              <a:defRPr/>
            </a:pPr>
            <a:endParaRPr lang="en-US" b="1" dirty="0"/>
          </a:p>
          <a:p>
            <a:pPr lvl="0">
              <a:defRPr/>
            </a:pPr>
            <a:r>
              <a:rPr lang="en-US" sz="1400" b="1" dirty="0" smtClean="0"/>
              <a:t>Note: The old Imperial units for length are: inches, feet, yards and miles.</a:t>
            </a:r>
          </a:p>
          <a:p>
            <a:pPr lvl="0">
              <a:defRPr/>
            </a:pPr>
            <a:endParaRPr lang="en-US" b="1" dirty="0"/>
          </a:p>
          <a:p>
            <a:pPr lvl="0">
              <a:defRPr/>
            </a:pPr>
            <a:endParaRPr lang="en-US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468265"/>
              </p:ext>
            </p:extLst>
          </p:nvPr>
        </p:nvGraphicFramePr>
        <p:xfrm>
          <a:off x="5725551" y="3615397"/>
          <a:ext cx="5781821" cy="1631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1821"/>
              </a:tblGrid>
              <a:tr h="1631852"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centimetre</a:t>
                      </a:r>
                      <a:r>
                        <a:rPr lang="en-US" dirty="0" smtClean="0"/>
                        <a:t> (cm)  = 10 </a:t>
                      </a:r>
                      <a:r>
                        <a:rPr lang="en-US" dirty="0" err="1" smtClean="0"/>
                        <a:t>millimetres</a:t>
                      </a:r>
                      <a:r>
                        <a:rPr lang="en-US" dirty="0" smtClean="0"/>
                        <a:t> (mm)</a:t>
                      </a:r>
                    </a:p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metre</a:t>
                      </a:r>
                      <a:r>
                        <a:rPr lang="en-US" dirty="0" smtClean="0"/>
                        <a:t> (m)             = 100 </a:t>
                      </a:r>
                      <a:r>
                        <a:rPr lang="en-US" dirty="0" err="1" smtClean="0"/>
                        <a:t>centimetres</a:t>
                      </a:r>
                      <a:r>
                        <a:rPr lang="en-US" dirty="0" smtClean="0"/>
                        <a:t> (cm)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kilometre</a:t>
                      </a:r>
                      <a:r>
                        <a:rPr lang="en-US" dirty="0" smtClean="0"/>
                        <a:t> (km)</a:t>
                      </a:r>
                      <a:r>
                        <a:rPr lang="en-US" baseline="0" dirty="0" smtClean="0"/>
                        <a:t>    </a:t>
                      </a:r>
                      <a:r>
                        <a:rPr lang="en-US" dirty="0" smtClean="0"/>
                        <a:t>= 1000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metres</a:t>
                      </a:r>
                      <a:r>
                        <a:rPr lang="en-US" dirty="0" smtClean="0"/>
                        <a:t> (m)</a:t>
                      </a:r>
                    </a:p>
                    <a:p>
                      <a:r>
                        <a:rPr lang="en-US" dirty="0" smtClean="0"/>
                        <a:t>                                  = 100 000 </a:t>
                      </a:r>
                      <a:r>
                        <a:rPr lang="en-US" dirty="0" err="1" smtClean="0"/>
                        <a:t>centimetres</a:t>
                      </a:r>
                      <a:r>
                        <a:rPr lang="en-US" dirty="0" smtClean="0"/>
                        <a:t> (cm)</a:t>
                      </a:r>
                    </a:p>
                    <a:p>
                      <a:r>
                        <a:rPr lang="en-US" dirty="0" smtClean="0"/>
                        <a:t>                                  =</a:t>
                      </a:r>
                      <a:r>
                        <a:rPr lang="en-US" baseline="0" dirty="0" smtClean="0"/>
                        <a:t> 1 000 000 </a:t>
                      </a:r>
                      <a:r>
                        <a:rPr lang="en-US" baseline="0" dirty="0" err="1" smtClean="0"/>
                        <a:t>millimetres</a:t>
                      </a:r>
                      <a:r>
                        <a:rPr lang="en-US" baseline="0" dirty="0" smtClean="0"/>
                        <a:t> (mm)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432780" y="1316435"/>
            <a:ext cx="1397000" cy="6854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4" idx="0"/>
          </p:cNvCxnSpPr>
          <p:nvPr/>
        </p:nvCxnSpPr>
        <p:spPr>
          <a:xfrm flipH="1">
            <a:off x="1285875" y="632414"/>
            <a:ext cx="12287" cy="1153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4" idx="2"/>
          </p:cNvCxnSpPr>
          <p:nvPr/>
        </p:nvCxnSpPr>
        <p:spPr>
          <a:xfrm flipH="1">
            <a:off x="290563" y="1814513"/>
            <a:ext cx="995312" cy="477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4" idx="4"/>
          </p:cNvCxnSpPr>
          <p:nvPr/>
        </p:nvCxnSpPr>
        <p:spPr>
          <a:xfrm>
            <a:off x="1285875" y="1785938"/>
            <a:ext cx="1019885" cy="506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49485" y="2175674"/>
            <a:ext cx="192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</a:t>
            </a:r>
            <a:r>
              <a:rPr lang="en-US" sz="2400" b="1" dirty="0">
                <a:solidFill>
                  <a:srgbClr val="FF0000"/>
                </a:solidFill>
              </a:rPr>
              <a:t>long</a:t>
            </a:r>
            <a:r>
              <a:rPr lang="en-US" sz="2400" dirty="0">
                <a:solidFill>
                  <a:srgbClr val="FF0000"/>
                </a:solidFill>
              </a:rPr>
              <a:t> it is.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98574" y="1327979"/>
            <a:ext cx="1337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</a:rPr>
              <a:t>L</a:t>
            </a:r>
            <a:r>
              <a:rPr lang="en-US" sz="3200" dirty="0" smtClean="0">
                <a:solidFill>
                  <a:srgbClr val="FF0000"/>
                </a:solidFill>
              </a:rPr>
              <a:t>ength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0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2127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Roman Numerals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125"/>
            <a:ext cx="10693400" cy="3968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5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	=	1			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	=	5			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	=	10				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	L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	=	50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	C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	=	100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	D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	=	500		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	M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	=	1000		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				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		</a:t>
            </a:r>
            <a:endParaRPr lang="en-US" sz="2400" dirty="0" smtClean="0">
              <a:solidFill>
                <a:schemeClr val="accent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08519" y="4371940"/>
            <a:ext cx="5371815" cy="469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08520" y="2556133"/>
            <a:ext cx="5371814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5657" y="4841840"/>
            <a:ext cx="1777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CXII =         112</a:t>
            </a:r>
          </a:p>
          <a:p>
            <a:r>
              <a:rPr lang="en-US" dirty="0" smtClean="0"/>
              <a:t>MD =       1500</a:t>
            </a:r>
          </a:p>
          <a:p>
            <a:r>
              <a:rPr lang="en-US" dirty="0" smtClean="0"/>
              <a:t>VIII =              8</a:t>
            </a:r>
          </a:p>
          <a:p>
            <a:r>
              <a:rPr lang="en-US" dirty="0" smtClean="0"/>
              <a:t>XIV =            14</a:t>
            </a:r>
          </a:p>
          <a:p>
            <a:r>
              <a:rPr lang="en-US" dirty="0" smtClean="0"/>
              <a:t>LXXX =          80</a:t>
            </a:r>
          </a:p>
          <a:p>
            <a:r>
              <a:rPr lang="en-US" dirty="0" smtClean="0"/>
              <a:t>MCLXXX =1180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38624" y="4765765"/>
            <a:ext cx="1663700" cy="1858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03542" y="2140635"/>
            <a:ext cx="52195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 IV = </a:t>
            </a:r>
            <a:r>
              <a:rPr lang="en-US" sz="24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4		</a:t>
            </a:r>
            <a:r>
              <a:rPr lang="en-US" sz="2400" dirty="0" smtClean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  1X =   9</a:t>
            </a:r>
            <a:r>
              <a:rPr lang="en-US" sz="24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 smtClean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  XL  =  40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272213" y="2488297"/>
            <a:ext cx="5073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V =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5		  X = 10	  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L  =  50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272213" y="2957255"/>
            <a:ext cx="50770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V1= 6		  XI= 11	   LX= 60</a:t>
            </a:r>
          </a:p>
          <a:p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03542" y="3964677"/>
            <a:ext cx="5376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XC   = 90	CD =   400</a:t>
            </a:r>
            <a:r>
              <a:rPr lang="en-US" sz="24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 smtClean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CM =    900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272213" y="4350267"/>
            <a:ext cx="5325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C    =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100	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D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 500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M =   1000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272213" y="4765765"/>
            <a:ext cx="5350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CX = </a:t>
            </a:r>
            <a:r>
              <a:rPr lang="en-US" sz="24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110	</a:t>
            </a:r>
            <a:r>
              <a:rPr lang="en-US" sz="2400" dirty="0" smtClean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DC = </a:t>
            </a:r>
            <a:r>
              <a:rPr lang="en-US" sz="24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600        </a:t>
            </a:r>
            <a:r>
              <a:rPr lang="en-US" sz="2400" dirty="0" smtClean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MC = 1100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686408" y="1445309"/>
            <a:ext cx="4214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Consider how the system works: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026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Percentage – what do you know?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288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	What </a:t>
            </a:r>
            <a:r>
              <a:rPr lang="en-US" sz="2400" dirty="0"/>
              <a:t>is 62% 0f 200</a:t>
            </a:r>
            <a:r>
              <a:rPr lang="en-US" sz="2400" dirty="0" smtClean="0"/>
              <a:t>?					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4820851" y="2434859"/>
            <a:ext cx="914400" cy="11557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37300" y="3797300"/>
            <a:ext cx="914400" cy="11310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092700" y="2434859"/>
            <a:ext cx="1727200" cy="2604294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72387" y="5300663"/>
            <a:ext cx="257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35% of 50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187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609599"/>
            <a:ext cx="10515600" cy="2070101"/>
          </a:xfrm>
        </p:spPr>
        <p:txBody>
          <a:bodyPr>
            <a:normAutofit fontScale="90000"/>
          </a:bodyPr>
          <a:lstStyle/>
          <a:p>
            <a:r>
              <a:rPr lang="en-US" sz="9600" dirty="0" smtClean="0"/>
              <a:t>		</a:t>
            </a:r>
            <a:r>
              <a:rPr lang="en-US" sz="9600" dirty="0" smtClean="0"/>
              <a:t>  </a:t>
            </a:r>
            <a:r>
              <a:rPr lang="en-US" sz="6000" dirty="0" smtClean="0"/>
              <a:t>means </a:t>
            </a:r>
            <a:r>
              <a:rPr lang="en-US" sz="6000" dirty="0" smtClean="0"/>
              <a:t>	out of</a:t>
            </a:r>
            <a:br>
              <a:rPr lang="en-US" sz="6000" dirty="0" smtClean="0"/>
            </a:br>
            <a:r>
              <a:rPr lang="en-US" sz="6000" dirty="0"/>
              <a:t>	</a:t>
            </a:r>
            <a:r>
              <a:rPr lang="en-US" sz="6000" dirty="0" smtClean="0"/>
              <a:t>		    	    </a:t>
            </a:r>
            <a:r>
              <a:rPr lang="en-US" sz="6000" b="1" dirty="0" smtClean="0">
                <a:solidFill>
                  <a:schemeClr val="accent1"/>
                </a:solidFill>
                <a:latin typeface="Apple Color Emoji" charset="0"/>
                <a:ea typeface="Apple Color Emoji" charset="0"/>
                <a:cs typeface="Apple Color Emoji" charset="0"/>
              </a:rPr>
              <a:t>1</a:t>
            </a:r>
            <a:r>
              <a:rPr lang="en-US" sz="6000" b="1" dirty="0" smtClean="0">
                <a:solidFill>
                  <a:srgbClr val="FF0000"/>
                </a:solidFill>
                <a:latin typeface="Apple Color Emoji" charset="0"/>
                <a:ea typeface="Apple Color Emoji" charset="0"/>
                <a:cs typeface="Apple Color Emoji" charset="0"/>
              </a:rPr>
              <a:t>00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7480"/>
                <a:ext cx="10515600" cy="54705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 smtClean="0"/>
                  <a:t>		  </a:t>
                </a:r>
                <a:r>
                  <a:rPr lang="en-US" sz="3200" dirty="0" smtClean="0"/>
                  <a:t>			</a:t>
                </a:r>
              </a:p>
              <a:p>
                <a:pPr marL="0" indent="0">
                  <a:buNone/>
                </a:pPr>
                <a:r>
                  <a:rPr lang="en-US" sz="3200" dirty="0"/>
                  <a:t>	</a:t>
                </a:r>
                <a:r>
                  <a:rPr lang="en-US" sz="3200" dirty="0" smtClean="0"/>
                  <a:t>				</a:t>
                </a:r>
                <a:endParaRPr lang="en-US" sz="3800" dirty="0"/>
              </a:p>
              <a:p>
                <a:pPr marL="0" indent="0">
                  <a:buNone/>
                </a:pPr>
                <a:r>
                  <a:rPr lang="en-US" sz="2400" dirty="0" smtClean="0"/>
                  <a:t>What is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62%</a:t>
                </a:r>
                <a:r>
                  <a:rPr lang="en-US" sz="2400" dirty="0" smtClean="0"/>
                  <a:t> of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200</a:t>
                </a:r>
                <a:r>
                  <a:rPr lang="en-US" sz="2400" dirty="0"/>
                  <a:t>?					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For each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100</a:t>
                </a:r>
                <a:r>
                  <a:rPr lang="en-US" sz="2400" dirty="0" smtClean="0"/>
                  <a:t> there will </a:t>
                </a:r>
                <a:r>
                  <a:rPr lang="en-US" sz="2400" dirty="0" smtClean="0"/>
                  <a:t>be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62</a:t>
                </a:r>
                <a:r>
                  <a:rPr lang="en-US" sz="2400" dirty="0" smtClean="0"/>
                  <a:t> parts, </a:t>
                </a:r>
                <a:r>
                  <a:rPr lang="en-US" sz="2400" dirty="0"/>
                  <a:t>				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so </a:t>
                </a:r>
                <a:r>
                  <a:rPr lang="en-US" sz="2400" dirty="0" smtClean="0"/>
                  <a:t>for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200</a:t>
                </a:r>
                <a:r>
                  <a:rPr lang="en-US" sz="2400" dirty="0" smtClean="0"/>
                  <a:t> there will </a:t>
                </a:r>
                <a:r>
                  <a:rPr lang="en-US" sz="2400" dirty="0"/>
                  <a:t>be					</a:t>
                </a:r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62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2 (as there are 2 lots of 100) </a:t>
                </a:r>
                <a:r>
                  <a:rPr lang="en-US" sz="2400" dirty="0" smtClean="0"/>
                  <a:t>parts, 			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which </a:t>
                </a:r>
                <a:r>
                  <a:rPr lang="en-US" sz="2400" dirty="0" smtClean="0"/>
                  <a:t>equals </a:t>
                </a:r>
                <a:r>
                  <a:rPr lang="en-US" sz="2400" dirty="0"/>
                  <a:t>124						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600" dirty="0" smtClean="0"/>
              </a:p>
              <a:p>
                <a:pPr marL="0" indent="0" algn="ctr">
                  <a:buNone/>
                </a:pPr>
                <a:endParaRPr lang="en-US" sz="9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7480"/>
                <a:ext cx="10515600" cy="5470533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6902450" y="1389063"/>
            <a:ext cx="1905000" cy="127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689350" y="874710"/>
            <a:ext cx="292100" cy="3556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933825" y="877882"/>
            <a:ext cx="431800" cy="68580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225925" y="1157279"/>
            <a:ext cx="279400" cy="3302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2521369"/>
            <a:ext cx="26483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	Per </a:t>
            </a:r>
            <a:r>
              <a:rPr lang="en-US" sz="2400" dirty="0">
                <a:solidFill>
                  <a:schemeClr val="accent1"/>
                </a:solidFill>
              </a:rPr>
              <a:t>cent</a:t>
            </a:r>
            <a:r>
              <a:rPr lang="en-US" sz="2400" dirty="0"/>
              <a:t> age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‘parts per </a:t>
            </a:r>
            <a:r>
              <a:rPr lang="en-US" sz="2400" dirty="0">
                <a:solidFill>
                  <a:schemeClr val="accent1"/>
                </a:solidFill>
              </a:rPr>
              <a:t>100</a:t>
            </a:r>
            <a:r>
              <a:rPr lang="en-US" sz="2400" dirty="0"/>
              <a:t>’</a:t>
            </a:r>
          </a:p>
          <a:p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179840" y="2467957"/>
                <a:ext cx="1465466" cy="622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25 %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charset="0"/>
                          </a:rPr>
                          <m:t>25</m:t>
                        </m:r>
                      </m:num>
                      <m:den>
                        <m:r>
                          <a:rPr lang="en-GB" sz="2400" i="1">
                            <a:latin typeface="Cambria Math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840" y="2467957"/>
                <a:ext cx="1465466" cy="622222"/>
              </a:xfrm>
              <a:prstGeom prst="rect">
                <a:avLst/>
              </a:prstGeom>
              <a:blipFill rotWithShape="0">
                <a:blip r:embed="rId3"/>
                <a:stretch>
                  <a:fillRect l="-666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24095" y="2521370"/>
            <a:ext cx="2783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25 ‘parts’  out of 100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68611" y="2548236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25 % 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481300" y="3816362"/>
                <a:ext cx="4652299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What is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35%</a:t>
                </a:r>
                <a:r>
                  <a:rPr lang="en-US" sz="2400" dirty="0"/>
                  <a:t> of </a:t>
                </a:r>
                <a:r>
                  <a:rPr lang="en-US" sz="2400" dirty="0">
                    <a:solidFill>
                      <a:srgbClr val="FF0000"/>
                    </a:solidFill>
                  </a:rPr>
                  <a:t>50</a:t>
                </a:r>
                <a:r>
                  <a:rPr lang="en-US" sz="2400" dirty="0"/>
                  <a:t>?</a:t>
                </a:r>
              </a:p>
              <a:p>
                <a:r>
                  <a:rPr lang="en-US" sz="2400" dirty="0"/>
                  <a:t>For each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100</a:t>
                </a:r>
                <a:r>
                  <a:rPr lang="en-US" sz="2400" dirty="0"/>
                  <a:t> there will be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35</a:t>
                </a:r>
                <a:r>
                  <a:rPr lang="en-US" sz="2400" dirty="0"/>
                  <a:t> parts, </a:t>
                </a:r>
                <a:endParaRPr lang="en-US" sz="2400" dirty="0" smtClean="0"/>
              </a:p>
              <a:p>
                <a:r>
                  <a:rPr lang="en-US" sz="2400" dirty="0"/>
                  <a:t>so for </a:t>
                </a:r>
                <a:r>
                  <a:rPr lang="en-US" sz="2400" dirty="0">
                    <a:solidFill>
                      <a:srgbClr val="FF0000"/>
                    </a:solidFill>
                  </a:rPr>
                  <a:t>50</a:t>
                </a:r>
                <a:r>
                  <a:rPr lang="en-US" sz="2400" dirty="0"/>
                  <a:t> there will </a:t>
                </a:r>
                <a:r>
                  <a:rPr lang="en-US" sz="2400" dirty="0" smtClean="0"/>
                  <a:t>be</a:t>
                </a:r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35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2 (as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50 is half of 100</a:t>
                </a:r>
                <a:r>
                  <a:rPr lang="en-US" sz="2400" dirty="0">
                    <a:solidFill>
                      <a:srgbClr val="FF0000"/>
                    </a:solidFill>
                  </a:rPr>
                  <a:t>) </a:t>
                </a:r>
                <a:r>
                  <a:rPr lang="en-US" sz="2400" dirty="0"/>
                  <a:t>parts, </a:t>
                </a:r>
                <a:endParaRPr lang="en-US" sz="2400" dirty="0"/>
              </a:p>
              <a:p>
                <a:r>
                  <a:rPr lang="en-US" sz="2400" dirty="0"/>
                  <a:t>which equals 17.5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300" y="3816362"/>
                <a:ext cx="4652299" cy="2677656"/>
              </a:xfrm>
              <a:prstGeom prst="rect">
                <a:avLst/>
              </a:prstGeom>
              <a:blipFill rotWithShape="0">
                <a:blip r:embed="rId4"/>
                <a:stretch>
                  <a:fillRect l="-1966" t="-1822" r="-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33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959" y="501530"/>
            <a:ext cx="64436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sz="3200">
                <a:latin typeface="+mj-lt"/>
              </a:rPr>
              <a:t>How do you convert between </a:t>
            </a:r>
            <a:br>
              <a:rPr lang="en-US" sz="3200">
                <a:latin typeface="+mj-lt"/>
              </a:rPr>
            </a:br>
            <a:r>
              <a:rPr lang="en-US" sz="3200">
                <a:latin typeface="+mj-lt"/>
              </a:rPr>
              <a:t>Fractions, Decimals and Percentages?</a:t>
            </a:r>
            <a:endParaRPr lang="en-US" altLang="en-US" sz="3200" b="1" dirty="0">
              <a:latin typeface="+mj-lt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436744C3-37F6-1B4F-8B22-B948FE5E3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61248"/>
            <a:ext cx="241300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en-US" b="1" dirty="0">
                <a:solidFill>
                  <a:schemeClr val="bg1"/>
                </a:solidFill>
              </a:rPr>
              <a:t>UNIT: </a:t>
            </a:r>
            <a:r>
              <a:rPr lang="en-US" altLang="en-US" b="1" dirty="0" smtClean="0">
                <a:solidFill>
                  <a:schemeClr val="bg1"/>
                </a:solidFill>
              </a:rPr>
              <a:t>Percentages</a:t>
            </a:r>
            <a:endParaRPr lang="en-US" altLang="en-US" b="1" dirty="0">
              <a:solidFill>
                <a:schemeClr val="bg1"/>
              </a:solidFill>
            </a:endParaRPr>
          </a:p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Section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1497" y="2013459"/>
            <a:ext cx="1204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dirty="0" smtClean="0"/>
              <a:t>raction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16578" y="4475089"/>
            <a:ext cx="1223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dirty="0" smtClean="0"/>
              <a:t>ecimal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63846" y="4715705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</a:t>
            </a:r>
            <a:r>
              <a:rPr lang="en-US" dirty="0" smtClean="0"/>
              <a:t>ercentage</a:t>
            </a:r>
            <a:endParaRPr lang="en-US" dirty="0"/>
          </a:p>
        </p:txBody>
      </p:sp>
      <p:sp>
        <p:nvSpPr>
          <p:cNvPr id="10" name="Circular Arrow 9"/>
          <p:cNvSpPr/>
          <p:nvPr/>
        </p:nvSpPr>
        <p:spPr bwMode="auto">
          <a:xfrm rot="4273717">
            <a:off x="5575465" y="2414161"/>
            <a:ext cx="2556950" cy="2020290"/>
          </a:xfrm>
          <a:prstGeom prst="circular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Circular Arrow 10"/>
          <p:cNvSpPr/>
          <p:nvPr/>
        </p:nvSpPr>
        <p:spPr bwMode="auto">
          <a:xfrm rot="10800000">
            <a:off x="4431023" y="4326365"/>
            <a:ext cx="2556950" cy="2020290"/>
          </a:xfrm>
          <a:prstGeom prst="circular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Circular Arrow 11"/>
          <p:cNvSpPr/>
          <p:nvPr/>
        </p:nvSpPr>
        <p:spPr bwMode="auto">
          <a:xfrm rot="17660379">
            <a:off x="3152548" y="2584482"/>
            <a:ext cx="2556950" cy="2020290"/>
          </a:xfrm>
          <a:prstGeom prst="circular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7757537" y="3023853"/>
                <a:ext cx="1466620" cy="527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𝑁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 </a:t>
                </a:r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537" y="3023853"/>
                <a:ext cx="1466620" cy="52777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951497" y="6172646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Decimal </a:t>
            </a:r>
            <a:r>
              <a:rPr lang="en-US" dirty="0" smtClean="0">
                <a:solidFill>
                  <a:srgbClr val="FF0000"/>
                </a:solidFill>
              </a:rPr>
              <a:t>x 100%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413000" y="3101283"/>
                <a:ext cx="108234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1400" b="0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Percentage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00" y="3101283"/>
                <a:ext cx="1082348" cy="495649"/>
              </a:xfrm>
              <a:prstGeom prst="rect">
                <a:avLst/>
              </a:prstGeom>
              <a:blipFill rotWithShape="0">
                <a:blip r:embed="rId3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497959" y="3790381"/>
            <a:ext cx="9701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and then</a:t>
            </a:r>
          </a:p>
          <a:p>
            <a:r>
              <a:rPr lang="en-US" sz="1400" dirty="0">
                <a:solidFill>
                  <a:srgbClr val="FF0000"/>
                </a:solidFill>
              </a:rPr>
              <a:t>s</a:t>
            </a:r>
            <a:r>
              <a:rPr lang="en-US" sz="1400" dirty="0" smtClean="0">
                <a:solidFill>
                  <a:srgbClr val="FF0000"/>
                </a:solidFill>
              </a:rPr>
              <a:t>implify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if needed</a:t>
            </a:r>
            <a:r>
              <a:rPr lang="en-US" sz="1400" dirty="0" smtClean="0"/>
              <a:t> </a:t>
            </a:r>
            <a:endParaRPr 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208345" y="5248443"/>
                <a:ext cx="5017464" cy="1632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Try converting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GB" sz="2400" i="1"/>
                          <m:t> 2</m:t>
                        </m:r>
                      </m:num>
                      <m:den>
                        <m:r>
                          <a:rPr lang="en-GB" sz="2400" i="1"/>
                          <m:t>5</m:t>
                        </m:r>
                      </m:den>
                    </m:f>
                  </m:oMath>
                </a14:m>
                <a:r>
                  <a:rPr lang="en-US" sz="2400" dirty="0"/>
                  <a:t> into a decimal </a:t>
                </a:r>
                <a:endParaRPr lang="en-US" sz="2400" dirty="0" smtClean="0"/>
              </a:p>
              <a:p>
                <a:pPr algn="ctr"/>
                <a:r>
                  <a:rPr lang="en-US" sz="2400" dirty="0" smtClean="0"/>
                  <a:t>and </a:t>
                </a:r>
                <a:r>
                  <a:rPr lang="en-US" sz="2400" dirty="0"/>
                  <a:t>then into a percentage.</a:t>
                </a:r>
              </a:p>
              <a:p>
                <a:pPr algn="ctr"/>
                <a:r>
                  <a:rPr lang="en-US" sz="2400" dirty="0"/>
                  <a:t>Now try converting any other amount</a:t>
                </a:r>
                <a:r>
                  <a:rPr lang="en-US" dirty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345" y="5248443"/>
                <a:ext cx="5017464" cy="1632626"/>
              </a:xfrm>
              <a:prstGeom prst="rect">
                <a:avLst/>
              </a:prstGeom>
              <a:blipFill rotWithShape="0">
                <a:blip r:embed="rId4"/>
                <a:stretch>
                  <a:fillRect l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47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5" grpId="0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Converting…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charset="0"/>
                          </a:rPr>
                          <m:t> 2</m:t>
                        </m:r>
                      </m:num>
                      <m:den>
                        <m:r>
                          <a:rPr lang="en-GB" i="1">
                            <a:latin typeface="Cambria Math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436744C3-37F6-1B4F-8B22-B948FE5E3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61248"/>
            <a:ext cx="241300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en-US" b="1" dirty="0">
                <a:solidFill>
                  <a:schemeClr val="bg1"/>
                </a:solidFill>
              </a:rPr>
              <a:t>UNIT: </a:t>
            </a:r>
            <a:r>
              <a:rPr lang="en-US" altLang="en-US" b="1" dirty="0" smtClean="0">
                <a:solidFill>
                  <a:schemeClr val="bg1"/>
                </a:solidFill>
              </a:rPr>
              <a:t>Percentages</a:t>
            </a:r>
            <a:endParaRPr lang="en-US" altLang="en-US" b="1" dirty="0">
              <a:solidFill>
                <a:schemeClr val="bg1"/>
              </a:solidFill>
            </a:endParaRPr>
          </a:p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Section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9576" y="726640"/>
            <a:ext cx="654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1497" y="2013459"/>
            <a:ext cx="1204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dirty="0" smtClean="0"/>
              <a:t>raction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16578" y="4475089"/>
            <a:ext cx="1223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dirty="0" smtClean="0"/>
              <a:t>ecimal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63846" y="4715705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</a:t>
            </a:r>
            <a:r>
              <a:rPr lang="en-US" dirty="0" smtClean="0"/>
              <a:t>ercentage</a:t>
            </a:r>
            <a:endParaRPr lang="en-US" dirty="0"/>
          </a:p>
        </p:txBody>
      </p:sp>
      <p:sp>
        <p:nvSpPr>
          <p:cNvPr id="10" name="Circular Arrow 9"/>
          <p:cNvSpPr/>
          <p:nvPr/>
        </p:nvSpPr>
        <p:spPr bwMode="auto">
          <a:xfrm rot="4273717">
            <a:off x="5575465" y="2414161"/>
            <a:ext cx="2556950" cy="2020290"/>
          </a:xfrm>
          <a:prstGeom prst="circular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Circular Arrow 10"/>
          <p:cNvSpPr/>
          <p:nvPr/>
        </p:nvSpPr>
        <p:spPr bwMode="auto">
          <a:xfrm rot="10800000">
            <a:off x="4431023" y="4326365"/>
            <a:ext cx="2556950" cy="2020290"/>
          </a:xfrm>
          <a:prstGeom prst="circular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Circular Arrow 11"/>
          <p:cNvSpPr/>
          <p:nvPr/>
        </p:nvSpPr>
        <p:spPr bwMode="auto">
          <a:xfrm rot="17660379">
            <a:off x="3152548" y="2584482"/>
            <a:ext cx="2556950" cy="2020290"/>
          </a:xfrm>
          <a:prstGeom prst="circular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7757537" y="3023853"/>
                <a:ext cx="1343638" cy="529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 2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5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537" y="3023853"/>
                <a:ext cx="1343638" cy="5295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951497" y="6172646"/>
            <a:ext cx="1444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0.4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x 100%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413000" y="3101283"/>
                <a:ext cx="522899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GB" sz="1400" b="0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40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00" y="3101283"/>
                <a:ext cx="522899" cy="497059"/>
              </a:xfrm>
              <a:prstGeom prst="rect">
                <a:avLst/>
              </a:prstGeom>
              <a:blipFill rotWithShape="0">
                <a:blip r:embed="rId4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496299" y="3678986"/>
                <a:ext cx="538930" cy="398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GB" sz="14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GB" sz="14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0</m:t>
                        </m:r>
                      </m:num>
                      <m:den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5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</a:rPr>
                  <a:t> </a:t>
                </a:r>
                <a:endParaRPr lang="en-US" sz="1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299" y="3678986"/>
                <a:ext cx="538930" cy="398314"/>
              </a:xfrm>
              <a:prstGeom prst="rect">
                <a:avLst/>
              </a:prstGeom>
              <a:blipFill rotWithShape="0">
                <a:blip r:embed="rId5"/>
                <a:stretch>
                  <a:fillRect l="-3371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929985" y="3572208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  </a:t>
            </a:r>
            <a:r>
              <a:rPr lang="en-US" dirty="0" smtClean="0">
                <a:solidFill>
                  <a:srgbClr val="FF0000"/>
                </a:solidFill>
              </a:rPr>
              <a:t>0.4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345552" y="2516151"/>
                <a:ext cx="397866" cy="670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552" y="2516151"/>
                <a:ext cx="397866" cy="67050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945478" y="4972859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65891" y="516240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40%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486150" y="4058131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=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GB" sz="14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150" y="4058131"/>
                <a:ext cx="434734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4225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5366747" y="1519301"/>
                <a:ext cx="397866" cy="670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747" y="1519301"/>
                <a:ext cx="397866" cy="67050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55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129" y="3792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Place Value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56656819"/>
                  </p:ext>
                </p:extLst>
              </p:nvPr>
            </p:nvGraphicFramePr>
            <p:xfrm>
              <a:off x="660401" y="1555748"/>
              <a:ext cx="10515600" cy="3881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4600"/>
                    <a:gridCol w="990600"/>
                    <a:gridCol w="919480"/>
                    <a:gridCol w="1051560"/>
                    <a:gridCol w="1051560"/>
                    <a:gridCol w="1051560"/>
                    <a:gridCol w="1051560"/>
                    <a:gridCol w="1051560"/>
                    <a:gridCol w="1051560"/>
                    <a:gridCol w="105156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100 000</a:t>
                          </a:r>
                        </a:p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r>
                            <a:rPr lang="en-US" dirty="0" err="1" smtClean="0"/>
                            <a:t>Hth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800" b="1" i="1" smtClean="0">
                                        <a:latin typeface="Cambria Math" charset="0"/>
                                      </a:rPr>
                                      <m:t>𝟏𝟎𝟎𝟎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algn="ctr"/>
                          <a:r>
                            <a:rPr lang="en-US" dirty="0" err="1" smtClean="0"/>
                            <a:t>th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56656819"/>
                  </p:ext>
                </p:extLst>
              </p:nvPr>
            </p:nvGraphicFramePr>
            <p:xfrm>
              <a:off x="660401" y="1555748"/>
              <a:ext cx="10515600" cy="3881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4600"/>
                    <a:gridCol w="990600"/>
                    <a:gridCol w="919480"/>
                    <a:gridCol w="1051560"/>
                    <a:gridCol w="1051560"/>
                    <a:gridCol w="1051560"/>
                    <a:gridCol w="1051560"/>
                    <a:gridCol w="1051560"/>
                    <a:gridCol w="1051560"/>
                    <a:gridCol w="1051560"/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?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100 000</a:t>
                          </a:r>
                        </a:p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r>
                            <a:rPr lang="en-US" dirty="0" err="1" smtClean="0"/>
                            <a:t>Hth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98266" t="-3333" r="-2312" b="-334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7937500" y="2387600"/>
            <a:ext cx="152400" cy="165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950200" y="4422604"/>
            <a:ext cx="152400" cy="139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37500" y="4837432"/>
            <a:ext cx="152400" cy="1374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937500" y="5250034"/>
            <a:ext cx="152400" cy="1441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0401" y="5711996"/>
            <a:ext cx="10102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are the missing headings?</a:t>
            </a:r>
          </a:p>
          <a:p>
            <a:pPr algn="ctr"/>
            <a:r>
              <a:rPr lang="en-US" sz="2400" dirty="0" smtClean="0"/>
              <a:t>What is the value of </a:t>
            </a:r>
            <a:r>
              <a:rPr lang="en-US" sz="24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/>
              <a:t> in each of the numbers?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 rot="5400000">
            <a:off x="7659336" y="312211"/>
            <a:ext cx="669942" cy="251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868679" y="924871"/>
            <a:ext cx="290041" cy="2941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7658100" y="237141"/>
            <a:ext cx="698500" cy="416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179" y="238675"/>
            <a:ext cx="1065003" cy="80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7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3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Place Value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31338073"/>
                  </p:ext>
                </p:extLst>
              </p:nvPr>
            </p:nvGraphicFramePr>
            <p:xfrm>
              <a:off x="633105" y="1368561"/>
              <a:ext cx="10515600" cy="3881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4600"/>
                    <a:gridCol w="990600"/>
                    <a:gridCol w="919480"/>
                    <a:gridCol w="1051560"/>
                    <a:gridCol w="1051560"/>
                    <a:gridCol w="1051560"/>
                    <a:gridCol w="1051560"/>
                    <a:gridCol w="1051560"/>
                    <a:gridCol w="1051560"/>
                    <a:gridCol w="1051560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r>
                            <a:rPr lang="en-US" baseline="0" dirty="0" smtClean="0">
                              <a:solidFill>
                                <a:srgbClr val="FF0000"/>
                              </a:solidFill>
                            </a:rPr>
                            <a:t> 000 000</a:t>
                          </a:r>
                          <a:endParaRPr lang="en-US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100 000</a:t>
                          </a:r>
                        </a:p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r>
                            <a:rPr lang="en-US" dirty="0" err="1" smtClean="0"/>
                            <a:t>Hth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10 </a:t>
                          </a:r>
                          <a:r>
                            <a:rPr lang="en-US" baseline="0" dirty="0" smtClean="0">
                              <a:solidFill>
                                <a:srgbClr val="FF0000"/>
                              </a:solidFill>
                            </a:rPr>
                            <a:t>000</a:t>
                          </a:r>
                        </a:p>
                        <a:p>
                          <a:pPr algn="ctr"/>
                          <a:endParaRPr lang="en-US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 err="1" smtClean="0">
                              <a:solidFill>
                                <a:srgbClr val="FF0000"/>
                              </a:solidFill>
                            </a:rPr>
                            <a:t>Tth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1000</a:t>
                          </a:r>
                        </a:p>
                        <a:p>
                          <a:pPr algn="ctr"/>
                          <a:endParaRPr lang="en-US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 err="1" smtClean="0">
                              <a:solidFill>
                                <a:srgbClr val="FF0000"/>
                              </a:solidFill>
                            </a:rPr>
                            <a:t>Th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100</a:t>
                          </a:r>
                        </a:p>
                        <a:p>
                          <a:pPr algn="ctr"/>
                          <a:endParaRPr lang="en-US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H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  <a:p>
                          <a:pPr algn="ctr"/>
                          <a:endParaRPr lang="en-US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T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  <a:p>
                          <a:pPr algn="ctr"/>
                          <a:endParaRPr lang="en-US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O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t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h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800" b="1" i="1" smtClean="0">
                                        <a:latin typeface="Cambria Math" charset="0"/>
                                      </a:rPr>
                                      <m:t>𝟏𝟎𝟎𝟎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algn="ctr"/>
                          <a:r>
                            <a:rPr lang="en-US" dirty="0" err="1" smtClean="0"/>
                            <a:t>th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31338073"/>
                  </p:ext>
                </p:extLst>
              </p:nvPr>
            </p:nvGraphicFramePr>
            <p:xfrm>
              <a:off x="633105" y="1368561"/>
              <a:ext cx="10515600" cy="3881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4600"/>
                    <a:gridCol w="990600"/>
                    <a:gridCol w="919480"/>
                    <a:gridCol w="1051560"/>
                    <a:gridCol w="1051560"/>
                    <a:gridCol w="1051560"/>
                    <a:gridCol w="1051560"/>
                    <a:gridCol w="1051560"/>
                    <a:gridCol w="1051560"/>
                    <a:gridCol w="1051560"/>
                  </a:tblGrid>
                  <a:tr h="9144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r>
                            <a:rPr lang="en-US" baseline="0" dirty="0" smtClean="0">
                              <a:solidFill>
                                <a:srgbClr val="FF0000"/>
                              </a:solidFill>
                            </a:rPr>
                            <a:t> 000 000</a:t>
                          </a:r>
                          <a:endParaRPr lang="en-US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100 000</a:t>
                          </a:r>
                        </a:p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r>
                            <a:rPr lang="en-US" dirty="0" err="1" smtClean="0"/>
                            <a:t>Hth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10 </a:t>
                          </a:r>
                          <a:r>
                            <a:rPr lang="en-US" baseline="0" dirty="0" smtClean="0">
                              <a:solidFill>
                                <a:srgbClr val="FF0000"/>
                              </a:solidFill>
                            </a:rPr>
                            <a:t>000</a:t>
                          </a:r>
                        </a:p>
                        <a:p>
                          <a:pPr algn="ctr"/>
                          <a:endParaRPr lang="en-US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 err="1" smtClean="0">
                              <a:solidFill>
                                <a:srgbClr val="FF0000"/>
                              </a:solidFill>
                            </a:rPr>
                            <a:t>Tth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1000</a:t>
                          </a:r>
                        </a:p>
                        <a:p>
                          <a:pPr algn="ctr"/>
                          <a:endParaRPr lang="en-US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 err="1" smtClean="0">
                              <a:solidFill>
                                <a:srgbClr val="FF0000"/>
                              </a:solidFill>
                            </a:rPr>
                            <a:t>Th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100</a:t>
                          </a:r>
                        </a:p>
                        <a:p>
                          <a:pPr algn="ctr"/>
                          <a:endParaRPr lang="en-US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H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  <a:p>
                          <a:pPr algn="ctr"/>
                          <a:endParaRPr lang="en-US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T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  <a:p>
                          <a:pPr algn="ctr"/>
                          <a:endParaRPr lang="en-US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O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98844" t="-3333" r="-202312" b="-33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03488" t="-3333" r="-103488" b="-33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98266" t="-3333" r="-2890" b="-334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7902053" y="2091227"/>
            <a:ext cx="152400" cy="165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898073" y="4331241"/>
            <a:ext cx="152400" cy="139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898073" y="4658128"/>
            <a:ext cx="152400" cy="1374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77980" y="5036580"/>
            <a:ext cx="152400" cy="1441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60310" y="5036580"/>
            <a:ext cx="12330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3</a:t>
            </a:r>
            <a:r>
              <a:rPr lang="en-US" sz="1400" dirty="0" smtClean="0"/>
              <a:t> hundred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3</a:t>
            </a:r>
            <a:r>
              <a:rPr lang="en-US" sz="1400" dirty="0" smtClean="0"/>
              <a:t>0 thousand</a:t>
            </a:r>
          </a:p>
          <a:p>
            <a:r>
              <a:rPr lang="en-US" sz="1400" dirty="0">
                <a:solidFill>
                  <a:srgbClr val="FF0000"/>
                </a:solidFill>
              </a:rPr>
              <a:t>t</a:t>
            </a:r>
            <a:r>
              <a:rPr lang="en-US" sz="1400" dirty="0" smtClean="0">
                <a:solidFill>
                  <a:srgbClr val="FF0000"/>
                </a:solidFill>
              </a:rPr>
              <a:t>hirty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3</a:t>
            </a:r>
            <a:r>
              <a:rPr lang="en-US" sz="1400" dirty="0" smtClean="0"/>
              <a:t> thousand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3</a:t>
            </a:r>
            <a:r>
              <a:rPr lang="en-US" sz="1400" dirty="0" smtClean="0"/>
              <a:t> million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3</a:t>
            </a:r>
            <a:r>
              <a:rPr lang="en-US" sz="1400" dirty="0" smtClean="0"/>
              <a:t> tenths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3</a:t>
            </a:r>
            <a:r>
              <a:rPr lang="en-US" sz="1400" dirty="0" smtClean="0"/>
              <a:t> thousandths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3</a:t>
            </a:r>
            <a:r>
              <a:rPr lang="en-US" sz="1400" dirty="0" smtClean="0"/>
              <a:t> hundredths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96767" y="2256327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40479" y="5036580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(a)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04231" y="262565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34067" y="5249681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(b)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16253" y="299499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6767" y="338367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8621" y="374332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6253" y="4112661"/>
            <a:ext cx="5283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(f)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7473" y="4470941"/>
            <a:ext cx="435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(g)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5547" y="4890023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(h)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34067" y="5461163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(c)</a:t>
            </a:r>
            <a:endParaRPr lang="en-US" sz="1200"/>
          </a:p>
        </p:txBody>
      </p:sp>
      <p:sp>
        <p:nvSpPr>
          <p:cNvPr id="22" name="TextBox 21"/>
          <p:cNvSpPr txBox="1"/>
          <p:nvPr/>
        </p:nvSpPr>
        <p:spPr>
          <a:xfrm>
            <a:off x="1019641" y="5674264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(d)</a:t>
            </a:r>
            <a:endParaRPr lang="en-US" sz="1200"/>
          </a:p>
        </p:txBody>
      </p:sp>
      <p:sp>
        <p:nvSpPr>
          <p:cNvPr id="23" name="TextBox 22"/>
          <p:cNvSpPr txBox="1"/>
          <p:nvPr/>
        </p:nvSpPr>
        <p:spPr>
          <a:xfrm>
            <a:off x="1019198" y="586816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(e)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042595" y="6090352"/>
            <a:ext cx="326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(f)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18486" y="6300355"/>
            <a:ext cx="350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(g)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1011113" y="6522541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(h)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3296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What are Cube Numbers?                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73" y="4324682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914400" lvl="2" indent="0" algn="ctr">
              <a:buNone/>
            </a:pPr>
            <a:r>
              <a:rPr lang="en-US" sz="2400" dirty="0" smtClean="0"/>
              <a:t>Can you list some?</a:t>
            </a:r>
            <a:endParaRPr lang="en-US" sz="2400" dirty="0"/>
          </a:p>
          <a:p>
            <a:pPr marL="914400" lvl="2" indent="0">
              <a:buNone/>
            </a:pPr>
            <a:r>
              <a:rPr lang="en-US" dirty="0" smtClean="0"/>
              <a:t> 					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8044" y="13528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237" y="1537477"/>
            <a:ext cx="2552700" cy="2438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17" y="1941623"/>
            <a:ext cx="25908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</a:t>
            </a:r>
            <a:r>
              <a:rPr lang="en-US" sz="3200" dirty="0" smtClean="0"/>
              <a:t>Cube Numbers . . 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/>
              <a:t>… are made by multiplying a </a:t>
            </a:r>
            <a:r>
              <a:rPr lang="en-US" sz="2600" dirty="0" smtClean="0">
                <a:solidFill>
                  <a:schemeClr val="accent1"/>
                </a:solidFill>
              </a:rPr>
              <a:t>number</a:t>
            </a:r>
            <a:r>
              <a:rPr lang="en-US" sz="2600" dirty="0" smtClean="0"/>
              <a:t> by </a:t>
            </a:r>
            <a:r>
              <a:rPr lang="en-US" sz="2600" dirty="0" smtClean="0">
                <a:solidFill>
                  <a:srgbClr val="FF0000"/>
                </a:solidFill>
              </a:rPr>
              <a:t>itself</a:t>
            </a:r>
            <a:r>
              <a:rPr lang="en-US" sz="2600" dirty="0" smtClean="0"/>
              <a:t>, by </a:t>
            </a:r>
            <a:r>
              <a:rPr lang="en-US" sz="2600" dirty="0" smtClean="0">
                <a:solidFill>
                  <a:srgbClr val="FF0000"/>
                </a:solidFill>
              </a:rPr>
              <a:t>itself</a:t>
            </a:r>
            <a:r>
              <a:rPr lang="en-US" sz="2600" dirty="0" smtClean="0"/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solidFill>
                  <a:schemeClr val="accent1"/>
                </a:solidFill>
              </a:rPr>
              <a:t>1</a:t>
            </a:r>
            <a:r>
              <a:rPr lang="en-US" sz="2600" dirty="0" smtClean="0"/>
              <a:t> x </a:t>
            </a:r>
            <a:r>
              <a:rPr lang="en-US" sz="2600" dirty="0" smtClean="0">
                <a:solidFill>
                  <a:srgbClr val="FF0000"/>
                </a:solidFill>
              </a:rPr>
              <a:t>1 x 1</a:t>
            </a:r>
            <a:r>
              <a:rPr lang="en-US" sz="2600" dirty="0" smtClean="0"/>
              <a:t>	</a:t>
            </a:r>
            <a:r>
              <a:rPr lang="en-US" sz="2600" dirty="0" smtClean="0">
                <a:solidFill>
                  <a:schemeClr val="accent1"/>
                </a:solidFill>
              </a:rPr>
              <a:t>2 </a:t>
            </a:r>
            <a:r>
              <a:rPr lang="en-US" sz="2600" dirty="0" smtClean="0"/>
              <a:t>x </a:t>
            </a:r>
            <a:r>
              <a:rPr lang="en-US" sz="2600" dirty="0" smtClean="0">
                <a:solidFill>
                  <a:srgbClr val="FF0000"/>
                </a:solidFill>
              </a:rPr>
              <a:t>2 x 2</a:t>
            </a:r>
            <a:r>
              <a:rPr lang="en-US" sz="2600" dirty="0" smtClean="0"/>
              <a:t>	</a:t>
            </a:r>
            <a:r>
              <a:rPr lang="en-US" sz="2600" dirty="0" smtClean="0">
                <a:solidFill>
                  <a:schemeClr val="accent1"/>
                </a:solidFill>
              </a:rPr>
              <a:t>3</a:t>
            </a:r>
            <a:r>
              <a:rPr lang="en-US" sz="2600" dirty="0" smtClean="0"/>
              <a:t> x </a:t>
            </a:r>
            <a:r>
              <a:rPr lang="en-US" sz="2600" dirty="0" smtClean="0">
                <a:solidFill>
                  <a:srgbClr val="FF0000"/>
                </a:solidFill>
              </a:rPr>
              <a:t>3 x 3</a:t>
            </a:r>
            <a:r>
              <a:rPr lang="en-US" sz="2600" dirty="0" smtClean="0"/>
              <a:t>	</a:t>
            </a:r>
            <a:r>
              <a:rPr lang="en-US" sz="2600" dirty="0" smtClean="0">
                <a:solidFill>
                  <a:schemeClr val="accent1"/>
                </a:solidFill>
              </a:rPr>
              <a:t>4</a:t>
            </a:r>
            <a:r>
              <a:rPr lang="en-US" sz="2600" dirty="0" smtClean="0"/>
              <a:t> x </a:t>
            </a:r>
            <a:r>
              <a:rPr lang="en-US" sz="2600" dirty="0" smtClean="0">
                <a:solidFill>
                  <a:srgbClr val="FF0000"/>
                </a:solidFill>
              </a:rPr>
              <a:t>4 x 4</a:t>
            </a:r>
            <a:r>
              <a:rPr lang="en-US" sz="2600" dirty="0"/>
              <a:t>	</a:t>
            </a:r>
            <a:r>
              <a:rPr lang="en-US" sz="2600" dirty="0" smtClean="0">
                <a:solidFill>
                  <a:schemeClr val="accent1"/>
                </a:solidFill>
              </a:rPr>
              <a:t>5</a:t>
            </a:r>
            <a:r>
              <a:rPr lang="en-US" sz="2600" dirty="0" smtClean="0"/>
              <a:t> x </a:t>
            </a:r>
            <a:r>
              <a:rPr lang="en-US" sz="2600" dirty="0" smtClean="0">
                <a:solidFill>
                  <a:srgbClr val="FF0000"/>
                </a:solidFill>
              </a:rPr>
              <a:t>5 x 5</a:t>
            </a:r>
            <a:r>
              <a:rPr lang="en-US" sz="2600" dirty="0" smtClean="0"/>
              <a:t>	</a:t>
            </a:r>
            <a:r>
              <a:rPr lang="en-US" sz="2600" dirty="0" smtClean="0">
                <a:solidFill>
                  <a:schemeClr val="accent1"/>
                </a:solidFill>
              </a:rPr>
              <a:t>6</a:t>
            </a:r>
            <a:r>
              <a:rPr lang="en-US" sz="2600" dirty="0" smtClean="0"/>
              <a:t> x </a:t>
            </a:r>
            <a:r>
              <a:rPr lang="en-US" sz="2600" dirty="0" smtClean="0">
                <a:solidFill>
                  <a:srgbClr val="FF0000"/>
                </a:solidFill>
              </a:rPr>
              <a:t>6 x 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/>
              <a:t>1</a:t>
            </a:r>
            <a:r>
              <a:rPr lang="en-US" sz="2600" baseline="30000" dirty="0" smtClean="0"/>
              <a:t>3		</a:t>
            </a:r>
            <a:r>
              <a:rPr lang="en-US" sz="2600" dirty="0" smtClean="0"/>
              <a:t>2</a:t>
            </a:r>
            <a:r>
              <a:rPr lang="en-US" sz="2600" baseline="30000" dirty="0" smtClean="0"/>
              <a:t>3		</a:t>
            </a:r>
            <a:r>
              <a:rPr lang="en-US" sz="2600" dirty="0" smtClean="0"/>
              <a:t>3</a:t>
            </a:r>
            <a:r>
              <a:rPr lang="en-US" sz="2600" baseline="30000" dirty="0" smtClean="0"/>
              <a:t>3		</a:t>
            </a:r>
            <a:r>
              <a:rPr lang="en-US" sz="2600" dirty="0" smtClean="0"/>
              <a:t>4</a:t>
            </a:r>
            <a:r>
              <a:rPr lang="en-US" sz="2600" baseline="30000" dirty="0" smtClean="0"/>
              <a:t>3		</a:t>
            </a:r>
            <a:r>
              <a:rPr lang="en-US" sz="2600" dirty="0" smtClean="0"/>
              <a:t>5</a:t>
            </a:r>
            <a:r>
              <a:rPr lang="en-US" sz="2600" baseline="30000" dirty="0" smtClean="0"/>
              <a:t>3		</a:t>
            </a:r>
            <a:r>
              <a:rPr lang="en-US" sz="2600" dirty="0" smtClean="0"/>
              <a:t>6</a:t>
            </a:r>
            <a:r>
              <a:rPr lang="en-US" sz="2600" baseline="30000" dirty="0" smtClean="0"/>
              <a:t>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			     		</a:t>
            </a:r>
            <a:r>
              <a:rPr lang="en-US" dirty="0" smtClean="0"/>
              <a:t>        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sz="1800" baseline="30000" dirty="0">
                <a:solidFill>
                  <a:srgbClr val="FF0000"/>
                </a:solidFill>
              </a:rPr>
              <a:t>w</a:t>
            </a:r>
            <a:r>
              <a:rPr lang="en-US" sz="1800" baseline="30000" dirty="0" smtClean="0">
                <a:solidFill>
                  <a:srgbClr val="FF0000"/>
                </a:solidFill>
              </a:rPr>
              <a:t>e say this as ‘4 cubed’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aseline="30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1		8		27		64		125		216</a:t>
            </a: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 smtClean="0"/>
              <a:t>The first </a:t>
            </a:r>
            <a:r>
              <a:rPr lang="en-US" sz="2600" dirty="0" smtClean="0"/>
              <a:t>10 </a:t>
            </a:r>
            <a:r>
              <a:rPr lang="en-US" sz="2600" dirty="0" smtClean="0"/>
              <a:t>cube numbers are: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1	8	27	64	125	216	343	512	729	1000</a:t>
            </a:r>
            <a:r>
              <a:rPr lang="en-US" sz="1400" dirty="0" smtClean="0"/>
              <a:t>	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/>
              <a:t>(</a:t>
            </a:r>
            <a:r>
              <a:rPr lang="en-US" sz="1500" dirty="0" smtClean="0"/>
              <a:t>1</a:t>
            </a:r>
            <a:r>
              <a:rPr lang="en-US" sz="1500" baseline="30000" dirty="0"/>
              <a:t>3</a:t>
            </a:r>
            <a:r>
              <a:rPr lang="en-US" sz="1500" dirty="0" smtClean="0"/>
              <a:t>)</a:t>
            </a:r>
            <a:r>
              <a:rPr lang="en-US" sz="1500" baseline="30000" dirty="0"/>
              <a:t>	</a:t>
            </a:r>
            <a:r>
              <a:rPr lang="en-US" sz="1500" dirty="0"/>
              <a:t>(</a:t>
            </a:r>
            <a:r>
              <a:rPr lang="en-US" sz="1500" dirty="0" smtClean="0"/>
              <a:t>2</a:t>
            </a:r>
            <a:r>
              <a:rPr lang="en-US" sz="1500" baseline="30000" dirty="0"/>
              <a:t>3</a:t>
            </a:r>
            <a:r>
              <a:rPr lang="en-US" sz="1500" dirty="0" smtClean="0"/>
              <a:t>)</a:t>
            </a:r>
            <a:r>
              <a:rPr lang="en-US" sz="1500" baseline="30000" dirty="0"/>
              <a:t>	</a:t>
            </a:r>
            <a:r>
              <a:rPr lang="en-US" sz="1500" dirty="0" smtClean="0"/>
              <a:t>(3</a:t>
            </a:r>
            <a:r>
              <a:rPr lang="en-US" sz="1500" baseline="30000" dirty="0"/>
              <a:t>3</a:t>
            </a:r>
            <a:r>
              <a:rPr lang="en-US" sz="1500" dirty="0" smtClean="0"/>
              <a:t>)</a:t>
            </a:r>
            <a:r>
              <a:rPr lang="en-US" sz="1500" baseline="30000" dirty="0"/>
              <a:t>	</a:t>
            </a:r>
            <a:r>
              <a:rPr lang="en-US" sz="1500" dirty="0" smtClean="0"/>
              <a:t>(4</a:t>
            </a:r>
            <a:r>
              <a:rPr lang="en-US" sz="1500" baseline="30000" dirty="0"/>
              <a:t>3</a:t>
            </a:r>
            <a:r>
              <a:rPr lang="en-US" sz="1500" dirty="0" smtClean="0"/>
              <a:t>)</a:t>
            </a:r>
            <a:r>
              <a:rPr lang="en-US" sz="1500" baseline="30000" dirty="0"/>
              <a:t>	</a:t>
            </a:r>
            <a:r>
              <a:rPr lang="en-US" sz="1500" dirty="0" smtClean="0"/>
              <a:t>(5</a:t>
            </a:r>
            <a:r>
              <a:rPr lang="en-US" sz="1500" baseline="30000" dirty="0"/>
              <a:t>3</a:t>
            </a:r>
            <a:r>
              <a:rPr lang="en-US" sz="1500" dirty="0" smtClean="0"/>
              <a:t>)</a:t>
            </a:r>
            <a:r>
              <a:rPr lang="en-US" sz="1500" baseline="30000" dirty="0"/>
              <a:t>	</a:t>
            </a:r>
            <a:r>
              <a:rPr lang="en-US" sz="1500" dirty="0" smtClean="0"/>
              <a:t>(6</a:t>
            </a:r>
            <a:r>
              <a:rPr lang="en-US" sz="1500" baseline="30000" dirty="0"/>
              <a:t>3</a:t>
            </a:r>
            <a:r>
              <a:rPr lang="en-US" sz="1500" dirty="0" smtClean="0"/>
              <a:t>) 	(7</a:t>
            </a:r>
            <a:r>
              <a:rPr lang="en-US" sz="1500" baseline="30000" dirty="0"/>
              <a:t>3</a:t>
            </a:r>
            <a:r>
              <a:rPr lang="en-US" sz="1500" dirty="0" smtClean="0"/>
              <a:t>)</a:t>
            </a:r>
            <a:r>
              <a:rPr lang="en-US" sz="1500" baseline="30000" dirty="0"/>
              <a:t>	</a:t>
            </a:r>
            <a:r>
              <a:rPr lang="en-US" sz="1500" dirty="0" smtClean="0"/>
              <a:t>(8</a:t>
            </a:r>
            <a:r>
              <a:rPr lang="en-US" sz="1500" baseline="30000" dirty="0"/>
              <a:t>3</a:t>
            </a:r>
            <a:r>
              <a:rPr lang="en-US" sz="1500" dirty="0" smtClean="0"/>
              <a:t>)</a:t>
            </a:r>
            <a:r>
              <a:rPr lang="en-US" sz="1500" baseline="30000" dirty="0"/>
              <a:t>	</a:t>
            </a:r>
            <a:r>
              <a:rPr lang="en-US" sz="1500" dirty="0" smtClean="0"/>
              <a:t>(9</a:t>
            </a:r>
            <a:r>
              <a:rPr lang="en-US" sz="1500" baseline="30000" dirty="0"/>
              <a:t>3</a:t>
            </a:r>
            <a:r>
              <a:rPr lang="en-US" sz="1500" dirty="0" smtClean="0"/>
              <a:t>)</a:t>
            </a:r>
            <a:r>
              <a:rPr lang="en-US" sz="1500" baseline="30000" dirty="0"/>
              <a:t>	</a:t>
            </a:r>
            <a:r>
              <a:rPr lang="en-US" sz="1500" dirty="0" smtClean="0"/>
              <a:t>(10</a:t>
            </a:r>
            <a:r>
              <a:rPr lang="en-US" sz="1500" baseline="30000" dirty="0"/>
              <a:t>3</a:t>
            </a:r>
            <a:r>
              <a:rPr lang="en-US" sz="1500" dirty="0" smtClean="0"/>
              <a:t>)</a:t>
            </a:r>
            <a:r>
              <a:rPr lang="en-US" sz="1500" baseline="30000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27342" y="570706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95400" y="230188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127342" y="230188"/>
            <a:ext cx="155358" cy="340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041742" y="230188"/>
            <a:ext cx="155358" cy="340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041742" y="1144588"/>
            <a:ext cx="155358" cy="340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127342" y="1144588"/>
            <a:ext cx="168058" cy="340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21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Numbers can be …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65125"/>
                <a:ext cx="10515600" cy="6657974"/>
              </a:xfrm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					     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					      0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dirty="0" smtClean="0"/>
                  <a:t>		</a:t>
                </a:r>
                <a:r>
                  <a:rPr lang="en-US" sz="9600" dirty="0" smtClean="0">
                    <a:solidFill>
                      <a:srgbClr val="FF0000"/>
                    </a:solidFill>
                  </a:rPr>
                  <a:t>	</a:t>
                </a:r>
                <a:r>
                  <a:rPr lang="en-US" sz="96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9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9600" dirty="0" smtClean="0"/>
                  <a:t>		 </a:t>
                </a:r>
                <a:r>
                  <a:rPr lang="en-US" sz="4400" baseline="30000" dirty="0" smtClean="0"/>
                  <a:t>	</a:t>
                </a:r>
                <a:r>
                  <a:rPr lang="en-US" sz="2400" baseline="30000" dirty="0" smtClean="0"/>
                  <a:t>	</a:t>
                </a:r>
                <a:r>
                  <a:rPr lang="en-US" sz="9600" dirty="0" smtClean="0">
                    <a:solidFill>
                      <a:srgbClr val="00B0F0"/>
                    </a:solidFill>
                  </a:rPr>
                  <a:t>+</a:t>
                </a:r>
                <a:endParaRPr lang="en-US" sz="9600" dirty="0" smtClean="0">
                  <a:solidFill>
                    <a:srgbClr val="00B0F0"/>
                  </a:solidFill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 smtClean="0">
                    <a:solidFill>
                      <a:srgbClr val="00B0F0"/>
                    </a:solidFill>
                  </a:rPr>
                  <a:t> </a:t>
                </a:r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65125"/>
                <a:ext cx="10515600" cy="6657974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6096000" y="2139819"/>
            <a:ext cx="448168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1745542" y="2139819"/>
            <a:ext cx="4312356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70596" y="1974156"/>
            <a:ext cx="0" cy="650295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157537" y="4437776"/>
                <a:ext cx="967740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What is the difference between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5 </a:t>
                </a:r>
                <a:r>
                  <a:rPr lang="en-US" sz="2400" dirty="0">
                    <a:solidFill>
                      <a:schemeClr val="tx1"/>
                    </a:solidFill>
                  </a:rPr>
                  <a:t>and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3?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2 + 7?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7?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What is the difference between 4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8?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Can you make up some questions of your own?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537" y="4437776"/>
                <a:ext cx="9677400" cy="2585323"/>
              </a:xfrm>
              <a:prstGeom prst="rect">
                <a:avLst/>
              </a:prstGeom>
              <a:blipFill rotWithShape="0">
                <a:blip r:embed="rId3"/>
                <a:stretch>
                  <a:fillRect l="-1008" t="-18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27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538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754" y="1036474"/>
            <a:ext cx="10706686" cy="6461276"/>
          </a:xfrm>
        </p:spPr>
        <p:txBody>
          <a:bodyPr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4" name="Triangle 3"/>
          <p:cNvSpPr/>
          <p:nvPr/>
        </p:nvSpPr>
        <p:spPr>
          <a:xfrm>
            <a:off x="182294" y="250721"/>
            <a:ext cx="2015197" cy="1659988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Measuring …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2151770" y="1636314"/>
            <a:ext cx="65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62312" y="956602"/>
            <a:ext cx="9529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dirty="0"/>
              <a:t>	</a:t>
            </a:r>
            <a:r>
              <a:rPr lang="en-US" sz="3200" b="1" dirty="0" smtClean="0"/>
              <a:t>2-D</a:t>
            </a:r>
            <a:r>
              <a:rPr lang="en-US" sz="3200" dirty="0" smtClean="0"/>
              <a:t>imensional </a:t>
            </a:r>
            <a:endParaRPr lang="en-US" b="1" dirty="0"/>
          </a:p>
          <a:p>
            <a:pPr lvl="0">
              <a:defRPr/>
            </a:pPr>
            <a:endParaRPr lang="en-US" sz="24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6284154" y="752669"/>
            <a:ext cx="2466145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748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121467"/>
              </p:ext>
            </p:extLst>
          </p:nvPr>
        </p:nvGraphicFramePr>
        <p:xfrm>
          <a:off x="4643438" y="3012753"/>
          <a:ext cx="2197100" cy="217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5"/>
                <a:gridCol w="549275"/>
                <a:gridCol w="549275"/>
                <a:gridCol w="549275"/>
              </a:tblGrid>
              <a:tr h="5429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2294" y="6045200"/>
            <a:ext cx="11717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Describe what type of </a:t>
            </a:r>
            <a:r>
              <a:rPr lang="en-US" sz="2400" dirty="0" smtClean="0"/>
              <a:t>2-D </a:t>
            </a:r>
            <a:r>
              <a:rPr lang="en-US" sz="2400" dirty="0"/>
              <a:t>things we might measure and some standard units we might use.</a:t>
            </a:r>
          </a:p>
        </p:txBody>
      </p:sp>
      <p:cxnSp>
        <p:nvCxnSpPr>
          <p:cNvPr id="12" name="Straight Connector 11"/>
          <p:cNvCxnSpPr>
            <a:stCxn id="4" idx="0"/>
          </p:cNvCxnSpPr>
          <p:nvPr/>
        </p:nvCxnSpPr>
        <p:spPr>
          <a:xfrm flipH="1">
            <a:off x="1185863" y="250721"/>
            <a:ext cx="4030" cy="1135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4" idx="2"/>
          </p:cNvCxnSpPr>
          <p:nvPr/>
        </p:nvCxnSpPr>
        <p:spPr>
          <a:xfrm flipH="1">
            <a:off x="182294" y="1385888"/>
            <a:ext cx="1003569" cy="524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85863" y="1385888"/>
            <a:ext cx="1011628" cy="524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57975" y="948525"/>
            <a:ext cx="960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Area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9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10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0705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Negative</a:t>
            </a:r>
            <a:r>
              <a:rPr lang="en-US" sz="3200" dirty="0" smtClean="0"/>
              <a:t> numbers are less than zero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00B0F0"/>
                </a:solidFill>
              </a:rPr>
              <a:t>Positive</a:t>
            </a:r>
            <a:r>
              <a:rPr lang="en-US" sz="3200" dirty="0" smtClean="0"/>
              <a:t> </a:t>
            </a:r>
            <a:r>
              <a:rPr lang="en-US" sz="3200" dirty="0"/>
              <a:t>numbers are </a:t>
            </a:r>
            <a:r>
              <a:rPr lang="en-US" sz="3200" dirty="0" smtClean="0"/>
              <a:t>more </a:t>
            </a:r>
            <a:r>
              <a:rPr lang="en-US" sz="3200" dirty="0"/>
              <a:t>than </a:t>
            </a:r>
            <a:r>
              <a:rPr lang="en-US" sz="3200" dirty="0" smtClean="0"/>
              <a:t>zero</a:t>
            </a:r>
            <a:br>
              <a:rPr lang="en-US" sz="3200" dirty="0" smtClean="0"/>
            </a:br>
            <a:r>
              <a:rPr lang="en-US" sz="3200" dirty="0" smtClean="0"/>
              <a:t>Zero is neither positive nor negative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050" y="2885243"/>
            <a:ext cx="4787900" cy="40640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569833" y="3872769"/>
                <a:ext cx="719545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The difference between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2400" dirty="0"/>
                  <a:t>5 and 3 </a:t>
                </a:r>
                <a:r>
                  <a:rPr lang="en-US" sz="2400" dirty="0" smtClean="0"/>
                  <a:t>is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8</a:t>
                </a:r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2400" dirty="0"/>
                  <a:t>2 + 7 </a:t>
                </a:r>
                <a:r>
                  <a:rPr lang="en-US" sz="2400" dirty="0" smtClean="0"/>
                  <a:t>=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5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2400" dirty="0"/>
                  <a:t>2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2400" dirty="0"/>
                  <a:t>7 </a:t>
                </a:r>
                <a:r>
                  <a:rPr lang="en-US" sz="2400" dirty="0" smtClean="0"/>
                  <a:t>=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9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/>
                  <a:t>T</a:t>
                </a:r>
                <a:r>
                  <a:rPr lang="en-US" sz="2400" dirty="0" smtClean="0"/>
                  <a:t>he </a:t>
                </a:r>
                <a:r>
                  <a:rPr lang="en-US" sz="2400" dirty="0"/>
                  <a:t>difference between </a:t>
                </a:r>
                <a:r>
                  <a:rPr lang="en-US" sz="2400" dirty="0"/>
                  <a:t>4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2400" dirty="0"/>
                  <a:t>8 </a:t>
                </a:r>
                <a:r>
                  <a:rPr lang="en-US" sz="2400" dirty="0" smtClean="0"/>
                  <a:t>is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12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 smtClean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833" y="3872769"/>
                <a:ext cx="7195457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1356" t="-24528" b="-1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069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Factors are…? 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3657600" lvl="8" indent="0">
              <a:buNone/>
            </a:pPr>
            <a:r>
              <a:rPr lang="en-US" sz="5400" dirty="0" smtClean="0"/>
              <a:t>   x				=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971800" y="2730500"/>
            <a:ext cx="9525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f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6616700" y="2730500"/>
            <a:ext cx="371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f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315075" y="2730500"/>
            <a:ext cx="9446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f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437090" y="5473700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List all the factors of 12? 	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611937" y="547370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Of 72? 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57816" y="5488931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Of 18?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97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Factors…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7602"/>
            <a:ext cx="10515600" cy="54990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600" dirty="0" smtClean="0"/>
              <a:t>… are numbers we multiply together to get another number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dirty="0" smtClean="0"/>
              <a:t>	         3   </a:t>
            </a:r>
            <a:r>
              <a:rPr lang="en-US" dirty="0" smtClean="0"/>
              <a:t>x   4  = 12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 smtClean="0"/>
              <a:t>			</a:t>
            </a:r>
            <a:r>
              <a:rPr lang="en-US" sz="2600" b="1" dirty="0" smtClean="0"/>
              <a:t>3</a:t>
            </a:r>
            <a:r>
              <a:rPr lang="en-US" sz="2600" dirty="0" smtClean="0"/>
              <a:t> and </a:t>
            </a:r>
            <a:r>
              <a:rPr lang="en-US" sz="2600" b="1" dirty="0" smtClean="0"/>
              <a:t>4</a:t>
            </a:r>
            <a:r>
              <a:rPr lang="en-US" sz="2600" dirty="0" smtClean="0"/>
              <a:t> are </a:t>
            </a:r>
            <a:r>
              <a:rPr lang="en-US" sz="2600" b="1" dirty="0" smtClean="0"/>
              <a:t>factors</a:t>
            </a:r>
            <a:r>
              <a:rPr lang="en-US" sz="2600" dirty="0" smtClean="0"/>
              <a:t> of 12, because 3 x 4 = </a:t>
            </a:r>
            <a:r>
              <a:rPr lang="en-US" sz="2600" dirty="0" smtClean="0"/>
              <a:t>12</a:t>
            </a:r>
          </a:p>
          <a:p>
            <a:pPr marL="0" indent="0">
              <a:buNone/>
            </a:pPr>
            <a:endParaRPr lang="en-US" sz="2600" dirty="0"/>
          </a:p>
          <a:p>
            <a:pPr marL="0" indent="0" algn="ctr">
              <a:buNone/>
            </a:pPr>
            <a:r>
              <a:rPr lang="en-US" sz="2600" dirty="0" smtClean="0"/>
              <a:t>We </a:t>
            </a:r>
            <a:r>
              <a:rPr lang="en-US" sz="2600" dirty="0" smtClean="0"/>
              <a:t>can list all the </a:t>
            </a:r>
            <a:r>
              <a:rPr lang="en-US" sz="2600" b="1" dirty="0" smtClean="0"/>
              <a:t>factors</a:t>
            </a:r>
            <a:r>
              <a:rPr lang="en-US" sz="2600" dirty="0" smtClean="0"/>
              <a:t> of a number, by using </a:t>
            </a:r>
            <a:r>
              <a:rPr lang="en-US" sz="2600" b="1" dirty="0" smtClean="0"/>
              <a:t>factor pairs</a:t>
            </a:r>
            <a:r>
              <a:rPr lang="en-US" sz="2600" dirty="0" smtClean="0"/>
              <a:t>: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600" dirty="0" smtClean="0"/>
              <a:t>1 </a:t>
            </a:r>
            <a:r>
              <a:rPr lang="en-US" sz="2600" dirty="0" smtClean="0"/>
              <a:t>x 12 = 12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2 </a:t>
            </a:r>
            <a:r>
              <a:rPr lang="en-US" sz="2600" dirty="0" smtClean="0"/>
              <a:t>x 6 = 12</a:t>
            </a:r>
            <a:r>
              <a:rPr lang="en-US" dirty="0" smtClean="0"/>
              <a:t>	</a:t>
            </a:r>
            <a:endParaRPr lang="en-US" sz="1300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600" dirty="0" smtClean="0"/>
              <a:t>3 </a:t>
            </a:r>
            <a:r>
              <a:rPr lang="en-US" sz="2600" dirty="0" smtClean="0"/>
              <a:t>x 4 = </a:t>
            </a:r>
            <a:r>
              <a:rPr lang="en-US" sz="2600" dirty="0" smtClean="0"/>
              <a:t>12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/>
              <a:t>	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3175820" y="4083288"/>
            <a:ext cx="381000" cy="11830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8324850" y="4028081"/>
            <a:ext cx="447548" cy="20726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05349" y="1713106"/>
            <a:ext cx="342900" cy="3554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41540" y="1713106"/>
            <a:ext cx="308919" cy="3554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1537" y="6162935"/>
            <a:ext cx="386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factors of 18 are: 1, 2, 3, 6, 9, 18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flipV="1">
            <a:off x="915862" y="6128354"/>
            <a:ext cx="3495739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72398" y="4920124"/>
            <a:ext cx="233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 The factors of 72 are: </a:t>
            </a:r>
            <a:endParaRPr lang="en-US" sz="1200" dirty="0" smtClean="0"/>
          </a:p>
          <a:p>
            <a:r>
              <a:rPr lang="en-US" sz="1200" dirty="0" smtClean="0"/>
              <a:t>1</a:t>
            </a:r>
            <a:r>
              <a:rPr lang="en-US" sz="1200" dirty="0"/>
              <a:t>, 2, 3, 4, 6, 8, 9, 12, 18, 24, 36, 72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9109" y="3884146"/>
            <a:ext cx="572464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 x 72 = 72</a:t>
            </a:r>
          </a:p>
          <a:p>
            <a:r>
              <a:rPr lang="en-US" sz="2400" dirty="0" smtClean="0"/>
              <a:t>2 </a:t>
            </a:r>
            <a:r>
              <a:rPr lang="en-US" sz="2400" dirty="0"/>
              <a:t>x 36 = 72</a:t>
            </a:r>
          </a:p>
          <a:p>
            <a:r>
              <a:rPr lang="en-US" sz="2400" dirty="0" smtClean="0"/>
              <a:t>3 </a:t>
            </a:r>
            <a:r>
              <a:rPr lang="en-US" sz="2400" dirty="0"/>
              <a:t>x 24 = 72					</a:t>
            </a:r>
          </a:p>
          <a:p>
            <a:r>
              <a:rPr lang="en-US" sz="2400" dirty="0" smtClean="0"/>
              <a:t>4 </a:t>
            </a:r>
            <a:r>
              <a:rPr lang="en-US" sz="2400" dirty="0"/>
              <a:t>x 18 = 72		</a:t>
            </a:r>
          </a:p>
          <a:p>
            <a:r>
              <a:rPr lang="en-US" sz="2400" dirty="0" smtClean="0"/>
              <a:t>6 </a:t>
            </a:r>
            <a:r>
              <a:rPr lang="en-US" sz="2400" dirty="0"/>
              <a:t>x 12 = 72</a:t>
            </a:r>
          </a:p>
          <a:p>
            <a:r>
              <a:rPr lang="en-US" sz="2400" dirty="0" smtClean="0"/>
              <a:t>8 </a:t>
            </a:r>
            <a:r>
              <a:rPr lang="en-US" sz="2400" dirty="0"/>
              <a:t>x 9 = 72</a:t>
            </a:r>
          </a:p>
          <a:p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637671" y="4474245"/>
            <a:ext cx="1547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The factors of 12 are: </a:t>
            </a:r>
            <a:endParaRPr lang="en-US" sz="1200" dirty="0" smtClean="0"/>
          </a:p>
          <a:p>
            <a:r>
              <a:rPr lang="en-US" sz="1200" dirty="0" smtClean="0"/>
              <a:t>1</a:t>
            </a:r>
            <a:r>
              <a:rPr lang="en-US" sz="1200" dirty="0"/>
              <a:t>, 2, 3, 4, 6, 12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1128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7" grpId="0"/>
      <p:bldP spid="8" grpId="0" animBg="1"/>
      <p:bldP spid="11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Prime Numbers are…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3200400" lvl="7" indent="0">
              <a:buNone/>
            </a:pPr>
            <a:endParaRPr lang="en-US" sz="9600" dirty="0" smtClean="0"/>
          </a:p>
        </p:txBody>
      </p:sp>
      <p:sp>
        <p:nvSpPr>
          <p:cNvPr id="4" name="Oval 3"/>
          <p:cNvSpPr/>
          <p:nvPr/>
        </p:nvSpPr>
        <p:spPr>
          <a:xfrm>
            <a:off x="5602758" y="152424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08399" y="387591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4"/>
          </p:cNvCxnSpPr>
          <p:nvPr/>
        </p:nvCxnSpPr>
        <p:spPr>
          <a:xfrm flipH="1">
            <a:off x="5040526" y="2438643"/>
            <a:ext cx="1019432" cy="14372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4"/>
          </p:cNvCxnSpPr>
          <p:nvPr/>
        </p:nvCxnSpPr>
        <p:spPr>
          <a:xfrm>
            <a:off x="6059958" y="2438643"/>
            <a:ext cx="1124465" cy="13468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93256" y="3785530"/>
            <a:ext cx="546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1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2799266" y="5623794"/>
            <a:ext cx="5606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many can you list?</a:t>
            </a:r>
          </a:p>
          <a:p>
            <a:r>
              <a:rPr lang="en-US" sz="2400" dirty="0" smtClean="0"/>
              <a:t>Why is there only one </a:t>
            </a:r>
            <a:r>
              <a:rPr lang="en-US" sz="2400" b="1" dirty="0" smtClean="0"/>
              <a:t>even</a:t>
            </a:r>
            <a:r>
              <a:rPr lang="en-US" sz="2400" dirty="0" smtClean="0"/>
              <a:t> prime number?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900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Prime Numbers…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886"/>
            <a:ext cx="10515600" cy="5313405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600" dirty="0"/>
              <a:t>… are numbers which have </a:t>
            </a:r>
            <a:r>
              <a:rPr lang="en-US" sz="2600" i="1" dirty="0"/>
              <a:t>only</a:t>
            </a:r>
            <a:r>
              <a:rPr lang="en-US" sz="2600" dirty="0"/>
              <a:t> two </a:t>
            </a:r>
            <a:r>
              <a:rPr lang="en-US" sz="2600" dirty="0">
                <a:solidFill>
                  <a:schemeClr val="accent1"/>
                </a:solidFill>
              </a:rPr>
              <a:t>factors</a:t>
            </a:r>
            <a:r>
              <a:rPr lang="en-US" sz="2600" dirty="0"/>
              <a:t>: 1 and itself</a:t>
            </a:r>
            <a:r>
              <a:rPr lang="en-US" sz="2600" dirty="0" smtClean="0"/>
              <a:t>.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600" b="1" dirty="0" smtClean="0"/>
              <a:t>2</a:t>
            </a:r>
            <a:r>
              <a:rPr lang="en-US" sz="2600" dirty="0" smtClean="0"/>
              <a:t> is the only even prime </a:t>
            </a:r>
            <a:r>
              <a:rPr lang="en-US" sz="2600" dirty="0" smtClean="0"/>
              <a:t>number,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600" dirty="0" smtClean="0"/>
              <a:t>because 2 will be a factor of every other even number. </a:t>
            </a:r>
            <a:endParaRPr lang="en-US" sz="26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1	2	3	4	5	6	7	8	9	10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11	12	13	14	15	16	17	18	19	20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21	22	23	24	25	26	27	28	29	30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31	32	33	34	35	36	</a:t>
            </a:r>
            <a:r>
              <a:rPr lang="en-US" dirty="0" smtClean="0"/>
              <a:t>37	</a:t>
            </a:r>
            <a:r>
              <a:rPr lang="en-US" dirty="0" smtClean="0"/>
              <a:t>…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2600" dirty="0"/>
              <a:t>Can you find the next 3?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16200" y="2987246"/>
            <a:ext cx="4445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7750" y="2940264"/>
            <a:ext cx="4445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29250" y="2973795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02500" y="3399138"/>
            <a:ext cx="4191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52600" y="3482546"/>
            <a:ext cx="546100" cy="342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19500" y="3373738"/>
            <a:ext cx="508000" cy="40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99312" y="4246990"/>
            <a:ext cx="571500" cy="342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112250" y="3373738"/>
            <a:ext cx="431800" cy="40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94443" y="3896282"/>
            <a:ext cx="508000" cy="368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055100" y="3869509"/>
            <a:ext cx="546100" cy="368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752600" y="4292256"/>
            <a:ext cx="546100" cy="4476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208837" y="2965664"/>
            <a:ext cx="571500" cy="355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5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		Product </a:t>
            </a:r>
            <a:r>
              <a:rPr lang="en-US" sz="3200" dirty="0"/>
              <a:t>of Prime Factors…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2306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By </a:t>
            </a:r>
            <a:r>
              <a:rPr lang="en-US" sz="2400" dirty="0"/>
              <a:t>drawing  a </a:t>
            </a:r>
            <a:r>
              <a:rPr lang="en-US" sz="2400" b="1" dirty="0"/>
              <a:t>factor tree 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dirty="0"/>
              <a:t>c</a:t>
            </a:r>
            <a:r>
              <a:rPr lang="en-US" sz="2400" dirty="0" smtClean="0"/>
              <a:t>an you find 72 </a:t>
            </a:r>
          </a:p>
          <a:p>
            <a:pPr marL="0" indent="0">
              <a:buNone/>
            </a:pPr>
            <a:r>
              <a:rPr lang="en-US" sz="2400" dirty="0" smtClean="0"/>
              <a:t>as a </a:t>
            </a:r>
            <a:r>
              <a:rPr lang="en-US" sz="2400" b="1" dirty="0" smtClean="0"/>
              <a:t>product of primes</a:t>
            </a:r>
            <a:r>
              <a:rPr lang="en-US" sz="2400" dirty="0" smtClean="0"/>
              <a:t>?</a:t>
            </a:r>
          </a:p>
          <a:p>
            <a:pPr marL="3657600" lvl="8" indent="0">
              <a:buNone/>
            </a:pPr>
            <a:r>
              <a:rPr lang="en-US" sz="5400" dirty="0" smtClean="0"/>
              <a:t> 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16825" y="737888"/>
            <a:ext cx="590549" cy="56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M</a:t>
            </a:r>
            <a:endParaRPr lang="en-US" sz="54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291618" y="1336674"/>
            <a:ext cx="1325208" cy="19443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207374" y="1336674"/>
            <a:ext cx="1562101" cy="17790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533648" y="3110897"/>
            <a:ext cx="497455" cy="50576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8488196" y="3586297"/>
            <a:ext cx="1080258" cy="20840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031103" y="3616657"/>
            <a:ext cx="1045452" cy="20536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929668" y="3276386"/>
            <a:ext cx="723900" cy="72390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0720955" y="5670351"/>
            <a:ext cx="711200" cy="72390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25547" y="5670351"/>
            <a:ext cx="723900" cy="72390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0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Product of Prime Factors…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5143499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… can be found using a </a:t>
            </a:r>
            <a:r>
              <a:rPr lang="en-US" sz="2400" b="1" dirty="0" smtClean="0"/>
              <a:t>factor tree diagram</a:t>
            </a:r>
            <a:r>
              <a:rPr lang="en-US" sz="2400" dirty="0" smtClean="0"/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(Note: there may be many different ways to draw the tree, each giving the same final solution</a:t>
            </a:r>
            <a:r>
              <a:rPr lang="en-US" sz="2400" dirty="0" smtClean="0"/>
              <a:t>.)</a:t>
            </a:r>
            <a:endParaRPr lang="en-US" sz="2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/>
              <a:t>	</a:t>
            </a:r>
            <a:r>
              <a:rPr lang="en-US" dirty="0" smtClean="0"/>
              <a:t>		     </a:t>
            </a:r>
            <a:r>
              <a:rPr lang="en-US" dirty="0"/>
              <a:t>	</a:t>
            </a:r>
            <a:r>
              <a:rPr lang="en-US" dirty="0" smtClean="0"/>
              <a:t>			   </a:t>
            </a:r>
            <a:r>
              <a:rPr lang="en-US" dirty="0"/>
              <a:t>	</a:t>
            </a:r>
            <a:r>
              <a:rPr lang="en-US" dirty="0" smtClean="0"/>
              <a:t>				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		</a:t>
            </a:r>
            <a:r>
              <a:rPr lang="en-US" dirty="0" smtClean="0"/>
              <a:t>		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243513" y="3198811"/>
            <a:ext cx="573087" cy="449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73849" y="3254377"/>
            <a:ext cx="571500" cy="393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228488" y="3970338"/>
            <a:ext cx="443805" cy="332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56450" y="3981449"/>
            <a:ext cx="330200" cy="25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965355" y="4617902"/>
            <a:ext cx="413255" cy="39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87882" y="4546600"/>
            <a:ext cx="441718" cy="368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894829" y="5288433"/>
            <a:ext cx="406768" cy="413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14890" y="5266382"/>
            <a:ext cx="447338" cy="435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911294" y="3660775"/>
            <a:ext cx="342900" cy="40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891938" y="4252913"/>
            <a:ext cx="342900" cy="43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877902" y="5729287"/>
            <a:ext cx="269366" cy="355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647855" y="5010150"/>
            <a:ext cx="330200" cy="368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59275" y="288954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/>
              <a:t>72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726213" y="3576284"/>
            <a:ext cx="1057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/>
              <a:t>36</a:t>
            </a: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320263" y="425003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18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204976" y="48999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914036" y="362455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943661" y="423544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642876" y="49403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668583" y="565244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727644" y="5871045"/>
            <a:ext cx="264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72 = 2 x 2 x 2 x 3 x 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35363" y="567625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6" name="Oval 35"/>
          <p:cNvSpPr/>
          <p:nvPr/>
        </p:nvSpPr>
        <p:spPr>
          <a:xfrm>
            <a:off x="7668583" y="5693245"/>
            <a:ext cx="269366" cy="355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4" grpId="0"/>
      <p:bldP spid="6" grpId="0"/>
      <p:bldP spid="8" grpId="0"/>
      <p:bldP spid="10" grpId="0"/>
      <p:bldP spid="14" grpId="0"/>
      <p:bldP spid="16" grpId="0"/>
      <p:bldP spid="18" grpId="0"/>
      <p:bldP spid="25" grpId="0"/>
      <p:bldP spid="26" grpId="0"/>
      <p:bldP spid="34" grpId="0"/>
      <p:bldP spid="3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38" y="6357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Multiples are </a:t>
            </a:r>
            <a:r>
              <a:rPr lang="en-US" sz="3200" dirty="0" smtClean="0"/>
              <a:t>…?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0400" y="1709821"/>
                <a:ext cx="10515600" cy="4351338"/>
              </a:xfrm>
            </p:spPr>
            <p:txBody>
              <a:bodyPr/>
              <a:lstStyle/>
              <a:p>
                <a:endParaRPr lang="en-US" dirty="0" smtClean="0"/>
              </a:p>
              <a:p>
                <a:pPr marL="3657600" lvl="8" indent="0">
                  <a:buNone/>
                </a:pPr>
                <a:endParaRPr lang="en-US" dirty="0"/>
              </a:p>
              <a:p>
                <a:pPr marL="3657600" lvl="8" indent="0">
                  <a:buNone/>
                </a:pPr>
                <a14:m>
                  <m:oMath xmlns:m="http://schemas.openxmlformats.org/officeDocument/2006/math">
                    <m:r>
                      <a:rPr lang="en-GB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5400" dirty="0" smtClean="0"/>
                  <a:t>			    = 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0400" y="1709821"/>
                <a:ext cx="10515600" cy="435133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176462" y="2451497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5"/>
          <p:cNvSpPr/>
          <p:nvPr/>
        </p:nvSpPr>
        <p:spPr>
          <a:xfrm>
            <a:off x="5918200" y="2451497"/>
            <a:ext cx="1060704" cy="9144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506204" y="245149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M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901509" y="3885490"/>
            <a:ext cx="56113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List some multiples of 2</a:t>
            </a:r>
          </a:p>
          <a:p>
            <a:endParaRPr lang="en-US" sz="2400" dirty="0"/>
          </a:p>
          <a:p>
            <a:r>
              <a:rPr lang="en-US" sz="2400" dirty="0" smtClean="0"/>
              <a:t>List some multiples of 3</a:t>
            </a:r>
          </a:p>
          <a:p>
            <a:endParaRPr lang="en-US" sz="2400" dirty="0"/>
          </a:p>
          <a:p>
            <a:r>
              <a:rPr lang="en-US" sz="2400" dirty="0" smtClean="0"/>
              <a:t>List some multiples of 6</a:t>
            </a:r>
          </a:p>
          <a:p>
            <a:endParaRPr lang="en-US" sz="2400" dirty="0"/>
          </a:p>
          <a:p>
            <a:r>
              <a:rPr lang="en-US" sz="2400" dirty="0" smtClean="0"/>
              <a:t>List some multiples of [</a:t>
            </a:r>
            <a:r>
              <a:rPr lang="en-US" sz="2400" dirty="0" smtClean="0">
                <a:solidFill>
                  <a:schemeClr val="accent1"/>
                </a:solidFill>
              </a:rPr>
              <a:t>you choose</a:t>
            </a:r>
            <a:r>
              <a:rPr lang="en-US" sz="2400" dirty="0" smtClean="0"/>
              <a:t>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01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Multiples are 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4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… the result of multiplying one number (factor) by another.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1400" dirty="0" smtClean="0"/>
              <a:t>1 x 2 = 2	</a:t>
            </a:r>
            <a:r>
              <a:rPr lang="en-US" dirty="0" smtClean="0"/>
              <a:t>	</a:t>
            </a:r>
            <a:r>
              <a:rPr lang="en-US" sz="1400" dirty="0" smtClean="0"/>
              <a:t>1 x 3 = 3		1 x 4 = 4		1 x 6 = 6		1 x 12 = 12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2 x 2 = 4		2 x 3 = 6 		2 x 4 = 8		2 x 6 = 12		2 x 12 = 24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3 x 2 = 6		3 x 3 = 9		3 x 4 = 12 		3 x 6 = 18		…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4 x 2 = 8		4 x 3 = 12		4 x 4 = 16		4 x 6 = 24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5 x 2 = 10		5 x 3 = 15		5 x 4 = 20 		5 x 6 = 30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6 x 2 = 12		…		…		…</a:t>
            </a:r>
          </a:p>
          <a:p>
            <a:pPr marL="0" indent="0">
              <a:buNone/>
            </a:pPr>
            <a:r>
              <a:rPr lang="en-US" sz="1400" dirty="0" smtClean="0"/>
              <a:t>	</a:t>
            </a:r>
            <a:r>
              <a:rPr lang="en-US" sz="1400" dirty="0" smtClean="0"/>
              <a:t>…</a:t>
            </a:r>
          </a:p>
          <a:p>
            <a:pPr marL="0" indent="0" algn="ctr">
              <a:buNone/>
            </a:pPr>
            <a:r>
              <a:rPr lang="en-US" sz="2400" dirty="0" smtClean="0"/>
              <a:t>is </a:t>
            </a:r>
            <a:r>
              <a:rPr lang="en-US" sz="2400" dirty="0" smtClean="0"/>
              <a:t>a </a:t>
            </a:r>
            <a:r>
              <a:rPr lang="en-US" sz="2400" b="1" dirty="0" smtClean="0"/>
              <a:t>multiple</a:t>
            </a:r>
            <a:r>
              <a:rPr lang="en-US" sz="2400" dirty="0" smtClean="0"/>
              <a:t> of 2 and a </a:t>
            </a:r>
            <a:r>
              <a:rPr lang="en-US" sz="2400" b="1" dirty="0" smtClean="0"/>
              <a:t>multiple </a:t>
            </a:r>
            <a:r>
              <a:rPr lang="en-US" sz="2400" dirty="0" smtClean="0"/>
              <a:t>of 3 and a </a:t>
            </a:r>
            <a:r>
              <a:rPr lang="en-US" sz="2400" b="1" dirty="0" smtClean="0"/>
              <a:t>multiple</a:t>
            </a:r>
            <a:r>
              <a:rPr lang="en-US" sz="2400" dirty="0" smtClean="0"/>
              <a:t> of 4 and 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a </a:t>
            </a:r>
            <a:r>
              <a:rPr lang="en-US" sz="2400" b="1" dirty="0" smtClean="0"/>
              <a:t>multiple</a:t>
            </a:r>
            <a:r>
              <a:rPr lang="en-US" sz="2400" dirty="0" smtClean="0"/>
              <a:t> of 6 </a:t>
            </a:r>
            <a:r>
              <a:rPr lang="en-US" sz="2400" dirty="0" smtClean="0"/>
              <a:t>and </a:t>
            </a:r>
            <a:r>
              <a:rPr lang="en-US" sz="2400" dirty="0" smtClean="0"/>
              <a:t>a </a:t>
            </a:r>
            <a:r>
              <a:rPr lang="en-US" sz="2400" b="1" dirty="0" smtClean="0"/>
              <a:t>multiple</a:t>
            </a:r>
            <a:r>
              <a:rPr lang="en-US" sz="2400" dirty="0" smtClean="0"/>
              <a:t> of 12 (it is also a </a:t>
            </a:r>
            <a:r>
              <a:rPr lang="en-US" sz="2400" b="1" dirty="0" smtClean="0"/>
              <a:t>multiple</a:t>
            </a:r>
            <a:r>
              <a:rPr lang="en-US" sz="2400" dirty="0" smtClean="0"/>
              <a:t> of 1).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4140200" y="3878261"/>
            <a:ext cx="241300" cy="279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62650" y="3619500"/>
            <a:ext cx="266700" cy="279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10500" y="3251200"/>
            <a:ext cx="254000" cy="279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715500" y="2908300"/>
            <a:ext cx="2540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00213" y="5186363"/>
            <a:ext cx="508000" cy="50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08225" y="4527550"/>
            <a:ext cx="241300" cy="2667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00213" y="518636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12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7803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36" y="8937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Ratio and Proportion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/>
              <a:t>Describe what you know about </a:t>
            </a:r>
            <a:r>
              <a:rPr lang="en-US" sz="2600" b="1" dirty="0" smtClean="0"/>
              <a:t>ratio </a:t>
            </a:r>
            <a:r>
              <a:rPr lang="en-US" sz="2600" dirty="0" smtClean="0"/>
              <a:t>and </a:t>
            </a:r>
            <a:r>
              <a:rPr lang="en-US" sz="2600" b="1" dirty="0" smtClean="0"/>
              <a:t>proportion</a:t>
            </a:r>
            <a:r>
              <a:rPr lang="en-US" sz="2600" dirty="0" smtClean="0"/>
              <a:t>. What is the difference between them?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dirty="0" smtClean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600" dirty="0" smtClean="0"/>
              <a:t>What is the </a:t>
            </a:r>
            <a:r>
              <a:rPr lang="en-US" sz="2600" b="1" dirty="0" smtClean="0"/>
              <a:t>proportion</a:t>
            </a:r>
            <a:r>
              <a:rPr lang="en-US" sz="2600" dirty="0" smtClean="0"/>
              <a:t> of blue counters?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600" dirty="0"/>
              <a:t>What is the </a:t>
            </a:r>
            <a:r>
              <a:rPr lang="en-US" sz="2600" b="1" dirty="0"/>
              <a:t>proportion </a:t>
            </a:r>
            <a:r>
              <a:rPr lang="en-US" sz="2600" dirty="0"/>
              <a:t>of </a:t>
            </a:r>
            <a:r>
              <a:rPr lang="en-US" sz="2600" dirty="0" smtClean="0"/>
              <a:t>red </a:t>
            </a:r>
            <a:r>
              <a:rPr lang="en-US" sz="2600" dirty="0"/>
              <a:t>counters</a:t>
            </a:r>
            <a:r>
              <a:rPr lang="en-US" sz="2600" dirty="0" smtClean="0"/>
              <a:t>?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600" dirty="0"/>
              <a:t>What is the </a:t>
            </a:r>
            <a:r>
              <a:rPr lang="en-US" sz="2600" b="1" dirty="0" smtClean="0"/>
              <a:t>ratio</a:t>
            </a:r>
            <a:r>
              <a:rPr lang="en-US" sz="2600" dirty="0" smtClean="0"/>
              <a:t> </a:t>
            </a:r>
            <a:r>
              <a:rPr lang="en-US" sz="2600" dirty="0"/>
              <a:t>of </a:t>
            </a:r>
            <a:r>
              <a:rPr lang="en-US" sz="2600" dirty="0" smtClean="0"/>
              <a:t>blue to red </a:t>
            </a:r>
            <a:r>
              <a:rPr lang="en-US" sz="2600" dirty="0"/>
              <a:t>counters</a:t>
            </a:r>
            <a:r>
              <a:rPr lang="en-US" sz="2600" dirty="0" smtClean="0"/>
              <a:t>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600" dirty="0"/>
              <a:t>What is the </a:t>
            </a:r>
            <a:r>
              <a:rPr lang="en-US" sz="2600" b="1" dirty="0"/>
              <a:t>ratio</a:t>
            </a:r>
            <a:r>
              <a:rPr lang="en-US" sz="2600" dirty="0"/>
              <a:t> of </a:t>
            </a:r>
            <a:r>
              <a:rPr lang="en-US" sz="2600" dirty="0" smtClean="0"/>
              <a:t>red </a:t>
            </a:r>
            <a:r>
              <a:rPr lang="en-US" sz="2600" dirty="0"/>
              <a:t>to </a:t>
            </a:r>
            <a:r>
              <a:rPr lang="en-US" sz="2600" dirty="0" smtClean="0"/>
              <a:t>blue </a:t>
            </a:r>
            <a:r>
              <a:rPr lang="en-US" sz="2600" dirty="0"/>
              <a:t>counters?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49977" y="288471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547636" y="2884714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67553" y="2884714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665029" y="2884714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262505" y="2884714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52501" y="288471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75340" y="288471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538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14" y="263081"/>
            <a:ext cx="10706686" cy="6461276"/>
          </a:xfrm>
        </p:spPr>
        <p:txBody>
          <a:bodyPr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4" name="Triangle 3"/>
          <p:cNvSpPr/>
          <p:nvPr/>
        </p:nvSpPr>
        <p:spPr>
          <a:xfrm>
            <a:off x="277837" y="168178"/>
            <a:ext cx="2015197" cy="165998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Measuring …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1931964" y="1791512"/>
            <a:ext cx="64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62312" y="956602"/>
            <a:ext cx="952968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 smtClean="0"/>
              <a:t>2-D</a:t>
            </a:r>
            <a:r>
              <a:rPr lang="en-US" sz="3200" dirty="0" smtClean="0"/>
              <a:t>imensional</a:t>
            </a:r>
            <a:endParaRPr lang="en-US" sz="3200" b="1" dirty="0" smtClean="0"/>
          </a:p>
          <a:p>
            <a:pPr lvl="0">
              <a:defRPr/>
            </a:pPr>
            <a:endParaRPr lang="en-US" b="1" dirty="0"/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r>
              <a:rPr lang="en-US" sz="2400" dirty="0" smtClean="0"/>
              <a:t>The </a:t>
            </a:r>
            <a:r>
              <a:rPr lang="en-US" sz="2400" b="1" dirty="0" smtClean="0"/>
              <a:t>area</a:t>
            </a:r>
            <a:r>
              <a:rPr lang="en-US" sz="2400" dirty="0" smtClean="0"/>
              <a:t> of a shape </a:t>
            </a:r>
            <a:r>
              <a:rPr lang="en-US" sz="2400" dirty="0" smtClean="0"/>
              <a:t>is</a:t>
            </a:r>
            <a:endParaRPr lang="en-US" sz="2400" dirty="0" smtClean="0"/>
          </a:p>
          <a:p>
            <a:pPr lvl="0">
              <a:defRPr/>
            </a:pPr>
            <a:endParaRPr lang="en-US" sz="2400" dirty="0"/>
          </a:p>
          <a:p>
            <a:pPr lvl="0">
              <a:defRPr/>
            </a:pPr>
            <a:r>
              <a:rPr lang="en-US" sz="2400" b="1" dirty="0" smtClean="0"/>
              <a:t>Areas</a:t>
            </a:r>
            <a:r>
              <a:rPr lang="en-US" sz="2400" dirty="0" smtClean="0"/>
              <a:t> are measured in </a:t>
            </a:r>
            <a:r>
              <a:rPr lang="en-US" sz="2400" dirty="0" smtClean="0"/>
              <a:t>squares </a:t>
            </a:r>
          </a:p>
          <a:p>
            <a:pPr lvl="0">
              <a:defRPr/>
            </a:pPr>
            <a:endParaRPr lang="en-US" sz="2400" dirty="0"/>
          </a:p>
          <a:p>
            <a:pPr lvl="0">
              <a:defRPr/>
            </a:pPr>
            <a:r>
              <a:rPr lang="en-US" sz="2400" dirty="0"/>
              <a:t>S</a:t>
            </a:r>
            <a:r>
              <a:rPr lang="en-US" sz="2400" dirty="0" smtClean="0"/>
              <a:t>tandard </a:t>
            </a:r>
            <a:r>
              <a:rPr lang="en-US" sz="2400" dirty="0" smtClean="0"/>
              <a:t>units include:</a:t>
            </a:r>
          </a:p>
          <a:p>
            <a:pPr lvl="0">
              <a:defRPr/>
            </a:pPr>
            <a:endParaRPr lang="en-US" sz="2400" dirty="0"/>
          </a:p>
          <a:p>
            <a:pPr marL="285750" lvl="0" indent="-285750">
              <a:buFont typeface="Arial" charset="0"/>
              <a:buChar char="•"/>
              <a:defRPr/>
            </a:pPr>
            <a:r>
              <a:rPr lang="en-US" sz="2400" dirty="0"/>
              <a:t>s</a:t>
            </a:r>
            <a:r>
              <a:rPr lang="en-US" sz="2400" dirty="0" smtClean="0"/>
              <a:t>quare </a:t>
            </a:r>
            <a:r>
              <a:rPr lang="en-US" sz="2400" dirty="0" err="1" smtClean="0"/>
              <a:t>millimetres</a:t>
            </a:r>
            <a:r>
              <a:rPr lang="en-US" sz="2400" dirty="0" smtClean="0"/>
              <a:t> (mm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		</a:t>
            </a:r>
            <a:endParaRPr lang="en-US" sz="2400" dirty="0" smtClean="0"/>
          </a:p>
          <a:p>
            <a:pPr marL="285750" lvl="0" indent="-285750">
              <a:buFont typeface="Arial" charset="0"/>
              <a:buChar char="•"/>
              <a:defRPr/>
            </a:pPr>
            <a:r>
              <a:rPr lang="en-US" sz="2400" dirty="0" smtClean="0"/>
              <a:t>square </a:t>
            </a:r>
            <a:r>
              <a:rPr lang="en-US" sz="2400" dirty="0" smtClean="0"/>
              <a:t>centimetres (cm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</a:p>
          <a:p>
            <a:pPr marL="285750" lvl="0" indent="-285750">
              <a:buFont typeface="Arial" charset="0"/>
              <a:buChar char="•"/>
              <a:defRPr/>
            </a:pPr>
            <a:r>
              <a:rPr lang="en-US" sz="2400" dirty="0"/>
              <a:t>square </a:t>
            </a:r>
            <a:r>
              <a:rPr lang="en-US" sz="2400" dirty="0" err="1" smtClean="0"/>
              <a:t>metres</a:t>
            </a:r>
            <a:r>
              <a:rPr lang="en-US" sz="2400" dirty="0" smtClean="0"/>
              <a:t> (m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</a:p>
          <a:p>
            <a:pPr marL="285750" lvl="0" indent="-285750">
              <a:buFont typeface="Arial" charset="0"/>
              <a:buChar char="•"/>
              <a:defRPr/>
            </a:pPr>
            <a:r>
              <a:rPr lang="en-US" sz="2400" dirty="0"/>
              <a:t>square </a:t>
            </a:r>
            <a:r>
              <a:rPr lang="en-US" sz="2400" dirty="0" err="1" smtClean="0"/>
              <a:t>kilometres</a:t>
            </a:r>
            <a:r>
              <a:rPr lang="en-US" sz="2400" dirty="0" smtClean="0"/>
              <a:t> (km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endParaRPr lang="en-US" sz="2400" dirty="0"/>
          </a:p>
          <a:p>
            <a:pPr lvl="0">
              <a:defRPr/>
            </a:pPr>
            <a:r>
              <a:rPr lang="en-US" sz="1400" b="1" dirty="0" smtClean="0"/>
              <a:t>Note</a:t>
            </a:r>
            <a:r>
              <a:rPr lang="en-US" sz="1400" b="1" dirty="0" smtClean="0"/>
              <a:t>: The old Imperial units for area are: square inches, square feet, square yards, square miles and acres.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119482"/>
              </p:ext>
            </p:extLst>
          </p:nvPr>
        </p:nvGraphicFramePr>
        <p:xfrm>
          <a:off x="6233172" y="4355812"/>
          <a:ext cx="5958816" cy="121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8816"/>
              </a:tblGrid>
              <a:tr h="1210040">
                <a:tc>
                  <a:txBody>
                    <a:bodyPr/>
                    <a:lstStyle/>
                    <a:p>
                      <a:r>
                        <a:rPr lang="en-US" dirty="0" smtClean="0"/>
                        <a:t>1 square </a:t>
                      </a:r>
                      <a:r>
                        <a:rPr lang="en-US" dirty="0" err="1" smtClean="0"/>
                        <a:t>centimetre</a:t>
                      </a:r>
                      <a:r>
                        <a:rPr lang="en-US" dirty="0" smtClean="0"/>
                        <a:t> (cm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) </a:t>
                      </a:r>
                      <a:r>
                        <a:rPr lang="en-US" dirty="0" smtClean="0"/>
                        <a:t>= 100 square </a:t>
                      </a:r>
                      <a:r>
                        <a:rPr lang="en-US" dirty="0" err="1" smtClean="0"/>
                        <a:t>millimetres</a:t>
                      </a:r>
                      <a:r>
                        <a:rPr lang="en-US" dirty="0" smtClean="0"/>
                        <a:t> (mm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smtClean="0"/>
                        <a:t>1 square </a:t>
                      </a:r>
                      <a:r>
                        <a:rPr lang="en-US" dirty="0" err="1" smtClean="0"/>
                        <a:t>metre</a:t>
                      </a:r>
                      <a:r>
                        <a:rPr lang="en-US" dirty="0" smtClean="0"/>
                        <a:t> (m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)            </a:t>
                      </a:r>
                      <a:r>
                        <a:rPr lang="en-US" dirty="0" smtClean="0"/>
                        <a:t>= </a:t>
                      </a:r>
                      <a:r>
                        <a:rPr lang="en-US" dirty="0" smtClean="0"/>
                        <a:t>10 000</a:t>
                      </a:r>
                      <a:r>
                        <a:rPr lang="en-US" baseline="0" dirty="0" smtClean="0"/>
                        <a:t> square</a:t>
                      </a:r>
                      <a:r>
                        <a:rPr lang="en-US" dirty="0" smtClean="0"/>
                        <a:t> centimetres (cm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square </a:t>
                      </a:r>
                      <a:r>
                        <a:rPr lang="en-US" dirty="0" err="1" smtClean="0"/>
                        <a:t>kilometre</a:t>
                      </a:r>
                      <a:r>
                        <a:rPr lang="en-US" dirty="0" smtClean="0"/>
                        <a:t> (km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0" dirty="0" smtClean="0"/>
                        <a:t>   </a:t>
                      </a:r>
                      <a:r>
                        <a:rPr lang="en-US" dirty="0" smtClean="0"/>
                        <a:t>= </a:t>
                      </a:r>
                      <a:r>
                        <a:rPr lang="en-US" dirty="0" smtClean="0"/>
                        <a:t>1 000</a:t>
                      </a:r>
                      <a:r>
                        <a:rPr lang="en-US" baseline="0" dirty="0" smtClean="0"/>
                        <a:t> 000 square </a:t>
                      </a:r>
                      <a:r>
                        <a:rPr lang="en-US" dirty="0" err="1" smtClean="0"/>
                        <a:t>metres</a:t>
                      </a:r>
                      <a:r>
                        <a:rPr lang="en-US" dirty="0" smtClean="0"/>
                        <a:t> (m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smtClean="0"/>
                        <a:t>                                 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515057" y="2923498"/>
            <a:ext cx="697523" cy="660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890003"/>
              </p:ext>
            </p:extLst>
          </p:nvPr>
        </p:nvGraphicFramePr>
        <p:xfrm>
          <a:off x="8503920" y="365126"/>
          <a:ext cx="141732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/>
                <a:gridCol w="354330"/>
                <a:gridCol w="354330"/>
                <a:gridCol w="354330"/>
              </a:tblGrid>
              <a:tr h="3280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80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80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5307413" y="937047"/>
            <a:ext cx="1219200" cy="6562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4" idx="0"/>
          </p:cNvCxnSpPr>
          <p:nvPr/>
        </p:nvCxnSpPr>
        <p:spPr>
          <a:xfrm>
            <a:off x="1285436" y="168178"/>
            <a:ext cx="29014" cy="1046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4" idx="2"/>
          </p:cNvCxnSpPr>
          <p:nvPr/>
        </p:nvCxnSpPr>
        <p:spPr>
          <a:xfrm flipH="1">
            <a:off x="277837" y="1185863"/>
            <a:ext cx="1050901" cy="642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4" idx="4"/>
          </p:cNvCxnSpPr>
          <p:nvPr/>
        </p:nvCxnSpPr>
        <p:spPr>
          <a:xfrm>
            <a:off x="1314450" y="1214438"/>
            <a:ext cx="978584" cy="613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48615" y="952469"/>
            <a:ext cx="983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Area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7666" y="2098428"/>
            <a:ext cx="4111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size of the surface it covers.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11057" y="3738938"/>
            <a:ext cx="1905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/>
              <a:t>1 square unit</a:t>
            </a:r>
            <a:r>
              <a:rPr lang="en-US" sz="2400" dirty="0" smtClean="0"/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764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/>
      <p:bldP spid="14" grpId="0"/>
      <p:bldP spid="1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		Ratio </a:t>
            </a:r>
            <a:r>
              <a:rPr lang="en-US" dirty="0"/>
              <a:t>and </a:t>
            </a:r>
            <a:r>
              <a:rPr lang="en-US" dirty="0" smtClean="0"/>
              <a:t>Proportion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000" dirty="0" smtClean="0"/>
              <a:t>compares ‘part’ with ‘part’				</a:t>
            </a:r>
            <a:r>
              <a:rPr lang="en-US" sz="2200" dirty="0" smtClean="0"/>
              <a:t>compares </a:t>
            </a:r>
            <a:r>
              <a:rPr lang="en-US" sz="2200" dirty="0"/>
              <a:t>‘part’ with </a:t>
            </a:r>
            <a:r>
              <a:rPr lang="en-US" sz="2200" dirty="0" smtClean="0"/>
              <a:t>‘whole’ (or total)</a:t>
            </a:r>
            <a:r>
              <a:rPr lang="en-US" sz="2200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427"/>
            <a:ext cx="10515600" cy="621280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				</a:t>
            </a:r>
            <a:r>
              <a:rPr lang="en-US" sz="3200" dirty="0" smtClean="0"/>
              <a:t>	</a:t>
            </a:r>
            <a:r>
              <a:rPr lang="en-US" sz="1600" dirty="0" smtClean="0"/>
              <a:t>7 </a:t>
            </a:r>
            <a:r>
              <a:rPr lang="en-US" sz="1600" dirty="0"/>
              <a:t>parts in total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Ratio				3    	      </a:t>
            </a:r>
            <a:r>
              <a:rPr lang="en-US" sz="2400" dirty="0" smtClean="0"/>
              <a:t>  </a:t>
            </a:r>
            <a:r>
              <a:rPr lang="en-US" sz="2400" b="1" dirty="0" smtClean="0"/>
              <a:t>:</a:t>
            </a:r>
            <a:r>
              <a:rPr lang="en-US" sz="2400" dirty="0" smtClean="0"/>
              <a:t>     </a:t>
            </a:r>
            <a:r>
              <a:rPr lang="en-US" sz="2400" dirty="0" smtClean="0"/>
              <a:t>	</a:t>
            </a:r>
            <a:r>
              <a:rPr lang="en-US" sz="2400" dirty="0" smtClean="0"/>
              <a:t>4</a:t>
            </a:r>
            <a:r>
              <a:rPr lang="en-US" sz="2400" dirty="0" smtClean="0"/>
              <a:t>	</a:t>
            </a:r>
            <a:endParaRPr lang="en-US" sz="2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1200" dirty="0" smtClean="0"/>
              <a:t>		      (we </a:t>
            </a:r>
            <a:r>
              <a:rPr lang="en-US" sz="1200" dirty="0" smtClean="0"/>
              <a:t>read this as ‘ 3 to 4’, so for every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	</a:t>
            </a:r>
            <a:r>
              <a:rPr lang="en-US" sz="1200" dirty="0" smtClean="0"/>
              <a:t>	</a:t>
            </a:r>
            <a:r>
              <a:rPr lang="en-US" sz="1200" dirty="0" smtClean="0"/>
              <a:t>                                                        </a:t>
            </a:r>
            <a:r>
              <a:rPr lang="en-US" sz="1200" dirty="0" smtClean="0"/>
              <a:t>3 blue counters there will be 4 red ones)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				</a:t>
            </a:r>
            <a:endParaRPr lang="en-US" sz="2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55423" y="226839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576267" y="2268399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77194" y="2268399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669849" y="2268399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275464" y="2236305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52500" y="226839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75340" y="226839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urved Connector 13"/>
          <p:cNvCxnSpPr/>
          <p:nvPr/>
        </p:nvCxnSpPr>
        <p:spPr>
          <a:xfrm flipV="1">
            <a:off x="2906486" y="506866"/>
            <a:ext cx="718457" cy="57082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0800000">
            <a:off x="7981954" y="598716"/>
            <a:ext cx="1162047" cy="47897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 Brace 21"/>
          <p:cNvSpPr/>
          <p:nvPr/>
        </p:nvSpPr>
        <p:spPr>
          <a:xfrm rot="16200000">
            <a:off x="5759732" y="-1903037"/>
            <a:ext cx="609940" cy="1022440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281878" y="4418013"/>
            <a:ext cx="2823949" cy="764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7300062" y="5600836"/>
                <a:ext cx="4053738" cy="613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2400" dirty="0"/>
                  <a:t>Proportion </a:t>
                </a:r>
                <a:r>
                  <a:rPr lang="en-US" sz="2400" dirty="0"/>
                  <a:t>of </a:t>
                </a:r>
                <a:r>
                  <a:rPr lang="en-US" sz="2400" dirty="0">
                    <a:solidFill>
                      <a:srgbClr val="FF0000"/>
                    </a:solidFill>
                  </a:rPr>
                  <a:t>Red </a:t>
                </a:r>
                <a:r>
                  <a:rPr lang="en-US" sz="2400" dirty="0"/>
                  <a:t>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062" y="5600836"/>
                <a:ext cx="4053738" cy="613694"/>
              </a:xfrm>
              <a:prstGeom prst="rect">
                <a:avLst/>
              </a:prstGeom>
              <a:blipFill rotWithShape="0">
                <a:blip r:embed="rId2"/>
                <a:stretch>
                  <a:fillRect l="-240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9510148" y="4559563"/>
            <a:ext cx="2354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Ratio of red: blue is 4:3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838200" y="5567203"/>
                <a:ext cx="4060599" cy="615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Proportion of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Blue</a:t>
                </a:r>
                <a:r>
                  <a:rPr lang="en-US" sz="2400" dirty="0"/>
                  <a:t>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latin typeface="Cambria Math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567203"/>
                <a:ext cx="4060599" cy="615233"/>
              </a:xfrm>
              <a:prstGeom prst="rect">
                <a:avLst/>
              </a:prstGeom>
              <a:blipFill rotWithShape="0">
                <a:blip r:embed="rId3"/>
                <a:stretch>
                  <a:fillRect l="-2402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8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/>
      <p:bldP spid="1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2189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What do you see?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3257"/>
            <a:ext cx="10515600" cy="51537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8000" dirty="0" smtClean="0"/>
              <a:t>P</a:t>
            </a:r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r>
              <a:rPr lang="en-US" sz="8000" dirty="0" smtClean="0"/>
              <a:t>P			</a:t>
            </a:r>
            <a:endParaRPr lang="en-US" sz="8000" dirty="0"/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r>
              <a:rPr lang="en-US" sz="8000" dirty="0" smtClean="0"/>
              <a:t>P		</a:t>
            </a:r>
            <a:endParaRPr lang="en-US" sz="8000" dirty="0"/>
          </a:p>
          <a:p>
            <a:pPr marL="0" indent="0">
              <a:buNone/>
            </a:pPr>
            <a:endParaRPr lang="en-US" sz="8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146722" y="1436914"/>
            <a:ext cx="1224642" cy="381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164286" y="1556657"/>
            <a:ext cx="1224642" cy="3701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057400" y="1436914"/>
            <a:ext cx="914400" cy="914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91543" y="1556657"/>
            <a:ext cx="914400" cy="914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410200" y="1360714"/>
            <a:ext cx="12954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410200" y="1741714"/>
            <a:ext cx="12954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08171" y="2852055"/>
            <a:ext cx="10886" cy="9252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548743" y="3766456"/>
            <a:ext cx="2645228" cy="108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gular Pentagon 32"/>
          <p:cNvSpPr/>
          <p:nvPr/>
        </p:nvSpPr>
        <p:spPr>
          <a:xfrm>
            <a:off x="2394857" y="5029200"/>
            <a:ext cx="960120" cy="9144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exagon 33"/>
          <p:cNvSpPr/>
          <p:nvPr/>
        </p:nvSpPr>
        <p:spPr>
          <a:xfrm>
            <a:off x="4381282" y="5029200"/>
            <a:ext cx="1060704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apezoid 34"/>
          <p:cNvSpPr/>
          <p:nvPr/>
        </p:nvSpPr>
        <p:spPr>
          <a:xfrm>
            <a:off x="6629400" y="5029200"/>
            <a:ext cx="914400" cy="9144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/>
          <p:cNvSpPr/>
          <p:nvPr/>
        </p:nvSpPr>
        <p:spPr>
          <a:xfrm>
            <a:off x="8538646" y="5029200"/>
            <a:ext cx="1216152" cy="9144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riangle 36"/>
          <p:cNvSpPr/>
          <p:nvPr/>
        </p:nvSpPr>
        <p:spPr>
          <a:xfrm>
            <a:off x="10371364" y="5029200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2583"/>
            <a:ext cx="10515600" cy="1769156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P</a:t>
            </a:r>
            <a:r>
              <a:rPr lang="en-US" sz="3200" dirty="0" smtClean="0"/>
              <a:t>arallel Lines are always the same distance </a:t>
            </a:r>
            <a:r>
              <a:rPr lang="en-US" sz="3200" dirty="0" smtClean="0"/>
              <a:t>apart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471739"/>
            <a:ext cx="10515600" cy="48985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328862"/>
            <a:ext cx="935910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6600" b="1" dirty="0">
                <a:latin typeface="+mj-lt"/>
              </a:rPr>
              <a:t>P</a:t>
            </a:r>
            <a:r>
              <a:rPr lang="en-US" sz="3200" dirty="0">
                <a:latin typeface="+mj-lt"/>
              </a:rPr>
              <a:t>erpendicular Lines meet at right-angles to each other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/>
            </a:r>
            <a:br>
              <a:rPr lang="en-US" sz="3200" dirty="0">
                <a:latin typeface="+mj-lt"/>
              </a:rPr>
            </a:br>
            <a:endParaRPr lang="en-US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240895"/>
            <a:ext cx="112646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+mj-lt"/>
              </a:rPr>
              <a:t>P</a:t>
            </a:r>
            <a:r>
              <a:rPr lang="en-US" sz="3200" dirty="0">
                <a:latin typeface="+mj-lt"/>
              </a:rPr>
              <a:t>olygons are closed 2-D shapes with straight sides</a:t>
            </a:r>
            <a:br>
              <a:rPr lang="en-US" sz="3200" dirty="0">
                <a:latin typeface="+mj-lt"/>
              </a:rPr>
            </a:br>
            <a:r>
              <a:rPr lang="en-US" sz="4000" dirty="0">
                <a:latin typeface="+mj-lt"/>
              </a:rPr>
              <a:t>	</a:t>
            </a:r>
            <a:r>
              <a:rPr lang="en-US" sz="2400" dirty="0">
                <a:latin typeface="+mj-lt"/>
              </a:rPr>
              <a:t>A polygon is a ‘regular polygon’ if all sides are equal and all angles are equal. 	</a:t>
            </a:r>
          </a:p>
          <a:p>
            <a:r>
              <a:rPr lang="en-US" sz="2400" dirty="0">
                <a:latin typeface="+mj-lt"/>
              </a:rPr>
              <a:t>	Otherwise it is an ‘irregular polygon’.</a:t>
            </a:r>
          </a:p>
          <a:p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856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98" y="-376353"/>
            <a:ext cx="10515600" cy="2213087"/>
          </a:xfrm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sz="3200" dirty="0" smtClean="0"/>
              <a:t>Triangles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824" y="5508842"/>
            <a:ext cx="10515600" cy="1349158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Can you name the different type of triangles?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What do you know about them?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685311" y="1779411"/>
            <a:ext cx="1382489" cy="4027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113314" y="1764267"/>
            <a:ext cx="1164770" cy="4179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444559" y="122660"/>
            <a:ext cx="1889941" cy="10063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042801" y="4625639"/>
            <a:ext cx="1828800" cy="3860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8" idx="1"/>
            <a:endCxn id="6" idx="0"/>
          </p:cNvCxnSpPr>
          <p:nvPr/>
        </p:nvCxnSpPr>
        <p:spPr>
          <a:xfrm flipH="1">
            <a:off x="3695699" y="625822"/>
            <a:ext cx="3748860" cy="113844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2"/>
            <a:endCxn id="9" idx="0"/>
          </p:cNvCxnSpPr>
          <p:nvPr/>
        </p:nvCxnSpPr>
        <p:spPr>
          <a:xfrm flipH="1">
            <a:off x="8376556" y="1128983"/>
            <a:ext cx="12974" cy="65042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Triangle 19"/>
          <p:cNvSpPr/>
          <p:nvPr/>
        </p:nvSpPr>
        <p:spPr>
          <a:xfrm rot="8036594">
            <a:off x="9049980" y="1968679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/>
          <p:cNvSpPr/>
          <p:nvPr/>
        </p:nvSpPr>
        <p:spPr>
          <a:xfrm rot="1778038">
            <a:off x="4241272" y="2225394"/>
            <a:ext cx="2239244" cy="53754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/>
          <p:cNvSpPr/>
          <p:nvPr/>
        </p:nvSpPr>
        <p:spPr>
          <a:xfrm>
            <a:off x="6770756" y="4330951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flipH="1">
            <a:off x="8405416" y="122660"/>
            <a:ext cx="542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?</a:t>
            </a:r>
            <a:endParaRPr lang="en-US" sz="32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7831460" y="484046"/>
            <a:ext cx="494529" cy="520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831461" y="496104"/>
            <a:ext cx="0" cy="528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831461" y="1016349"/>
            <a:ext cx="5054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831460" y="891559"/>
            <a:ext cx="1623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93776" y="891559"/>
            <a:ext cx="0" cy="1247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051800" y="53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43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98" y="181084"/>
            <a:ext cx="10515600" cy="1165268"/>
          </a:xfrm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sz="3200" dirty="0" smtClean="0"/>
              <a:t>Triangles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0502" y="5613576"/>
            <a:ext cx="10515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685311" y="1779411"/>
            <a:ext cx="1382489" cy="4027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54042" y="1812850"/>
            <a:ext cx="104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Isosceles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113314" y="1764267"/>
            <a:ext cx="1164770" cy="4179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1827993"/>
            <a:ext cx="951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Scalene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418229" y="321960"/>
            <a:ext cx="1921714" cy="7374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85311" y="442322"/>
            <a:ext cx="168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These triangles </a:t>
            </a:r>
            <a:r>
              <a:rPr lang="en-US" sz="1400" i="1" dirty="0" smtClean="0"/>
              <a:t>may</a:t>
            </a:r>
            <a:r>
              <a:rPr lang="en-US" sz="1400" dirty="0" smtClean="0"/>
              <a:t> be right-angled</a:t>
            </a:r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5005994" y="4671748"/>
            <a:ext cx="1828800" cy="3860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53122" y="4665166"/>
            <a:ext cx="1204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Equilateral</a:t>
            </a:r>
            <a:endParaRPr lang="en-US" b="1" dirty="0"/>
          </a:p>
        </p:txBody>
      </p:sp>
      <p:cxnSp>
        <p:nvCxnSpPr>
          <p:cNvPr id="14" name="Straight Connector 13"/>
          <p:cNvCxnSpPr>
            <a:stCxn id="8" idx="1"/>
            <a:endCxn id="6" idx="0"/>
          </p:cNvCxnSpPr>
          <p:nvPr/>
        </p:nvCxnSpPr>
        <p:spPr>
          <a:xfrm flipH="1">
            <a:off x="3695699" y="690666"/>
            <a:ext cx="3722530" cy="107360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2"/>
            <a:endCxn id="9" idx="0"/>
          </p:cNvCxnSpPr>
          <p:nvPr/>
        </p:nvCxnSpPr>
        <p:spPr>
          <a:xfrm flipH="1">
            <a:off x="8376556" y="1059371"/>
            <a:ext cx="2530" cy="72004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58886" y="2329543"/>
            <a:ext cx="16107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 sides equal</a:t>
            </a:r>
          </a:p>
          <a:p>
            <a:r>
              <a:rPr lang="en-US" sz="1400" dirty="0" smtClean="0"/>
              <a:t>No angles equal</a:t>
            </a:r>
          </a:p>
          <a:p>
            <a:r>
              <a:rPr lang="en-US" sz="1400" i="1" dirty="0" smtClean="0"/>
              <a:t>Can</a:t>
            </a:r>
            <a:r>
              <a:rPr lang="en-US" sz="1400" dirty="0" smtClean="0"/>
              <a:t> be right-angled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7636327" y="2332056"/>
            <a:ext cx="16139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Two </a:t>
            </a:r>
            <a:r>
              <a:rPr lang="en-US" sz="1400" dirty="0"/>
              <a:t>sides equal</a:t>
            </a:r>
          </a:p>
          <a:p>
            <a:r>
              <a:rPr lang="en-US" sz="1400" dirty="0" smtClean="0"/>
              <a:t>Two </a:t>
            </a:r>
            <a:r>
              <a:rPr lang="en-US" sz="1400" dirty="0"/>
              <a:t>angles equal</a:t>
            </a:r>
          </a:p>
          <a:p>
            <a:r>
              <a:rPr lang="en-US" sz="1400" i="1" dirty="0"/>
              <a:t>Can</a:t>
            </a:r>
            <a:r>
              <a:rPr lang="en-US" sz="1400" dirty="0"/>
              <a:t> be right-angled</a:t>
            </a: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970758" y="5100211"/>
            <a:ext cx="18640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All </a:t>
            </a:r>
            <a:r>
              <a:rPr lang="en-US" sz="1400" dirty="0"/>
              <a:t>sides equal</a:t>
            </a:r>
          </a:p>
          <a:p>
            <a:r>
              <a:rPr lang="en-US" sz="1400" dirty="0" smtClean="0"/>
              <a:t>All </a:t>
            </a:r>
            <a:r>
              <a:rPr lang="en-US" sz="1400" dirty="0"/>
              <a:t>angles </a:t>
            </a:r>
            <a:r>
              <a:rPr lang="en-US" sz="1400" dirty="0" smtClean="0"/>
              <a:t>equal (60</a:t>
            </a:r>
            <a:r>
              <a:rPr lang="en-US" sz="1400" baseline="30000" dirty="0" smtClean="0"/>
              <a:t>o</a:t>
            </a:r>
            <a:r>
              <a:rPr lang="en-US" sz="1400" dirty="0" smtClean="0"/>
              <a:t>)</a:t>
            </a:r>
            <a:endParaRPr lang="en-US" sz="1400" dirty="0"/>
          </a:p>
          <a:p>
            <a:r>
              <a:rPr lang="en-US" sz="1400" i="1" dirty="0" smtClean="0"/>
              <a:t>Cannot</a:t>
            </a:r>
            <a:r>
              <a:rPr lang="en-US" sz="1400" dirty="0" smtClean="0"/>
              <a:t> be </a:t>
            </a:r>
            <a:r>
              <a:rPr lang="en-US" sz="1400" dirty="0"/>
              <a:t>right-angled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487068" y="423905"/>
            <a:ext cx="1812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 right-angled triangle</a:t>
            </a:r>
          </a:p>
          <a:p>
            <a:r>
              <a:rPr lang="en-US" sz="1400" dirty="0"/>
              <a:t>h</a:t>
            </a:r>
            <a:r>
              <a:rPr lang="en-US" sz="1400" dirty="0" smtClean="0"/>
              <a:t>as one 90</a:t>
            </a:r>
            <a:r>
              <a:rPr lang="en-US" sz="1400" baseline="30000" dirty="0" smtClean="0"/>
              <a:t>o</a:t>
            </a:r>
            <a:r>
              <a:rPr lang="en-US" sz="1400" dirty="0" smtClean="0"/>
              <a:t> angle</a:t>
            </a:r>
            <a:endParaRPr lang="en-US" sz="1400" dirty="0"/>
          </a:p>
        </p:txBody>
      </p:sp>
      <p:sp>
        <p:nvSpPr>
          <p:cNvPr id="20" name="Right Triangle 19"/>
          <p:cNvSpPr/>
          <p:nvPr/>
        </p:nvSpPr>
        <p:spPr>
          <a:xfrm rot="8036594">
            <a:off x="9137451" y="1964538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/>
          <p:cNvSpPr/>
          <p:nvPr/>
        </p:nvSpPr>
        <p:spPr>
          <a:xfrm rot="1778038">
            <a:off x="4241272" y="2225394"/>
            <a:ext cx="2239244" cy="53754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/>
          <p:cNvSpPr/>
          <p:nvPr/>
        </p:nvSpPr>
        <p:spPr>
          <a:xfrm>
            <a:off x="6705867" y="4421288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  <p:bldP spid="24" grpId="0"/>
      <p:bldP spid="25" grpId="0"/>
      <p:bldP spid="26" grpId="0"/>
      <p:bldP spid="2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Angles and Degrees </a:t>
            </a:r>
            <a:r>
              <a:rPr lang="en-US" sz="3200" dirty="0"/>
              <a:t>(</a:t>
            </a:r>
            <a:r>
              <a:rPr lang="en-US" sz="3200" baseline="30000" dirty="0"/>
              <a:t>o</a:t>
            </a:r>
            <a:r>
              <a:rPr lang="en-US" sz="3200" dirty="0"/>
              <a:t>)</a:t>
            </a:r>
            <a:endParaRPr lang="en-US" sz="3200" dirty="0"/>
          </a:p>
        </p:txBody>
      </p:sp>
      <p:pic>
        <p:nvPicPr>
          <p:cNvPr id="36" name="Content Placeholder 3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040" y="3212356"/>
            <a:ext cx="1651512" cy="1365250"/>
          </a:xfr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984" y="2388581"/>
            <a:ext cx="1079500" cy="11811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551" y="1907382"/>
            <a:ext cx="3180523" cy="103654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552" y="5578250"/>
            <a:ext cx="1393042" cy="1136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9087" y="1368334"/>
            <a:ext cx="680046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Angles are measured in units </a:t>
            </a:r>
            <a:r>
              <a:rPr lang="en-US" sz="2400" dirty="0" smtClean="0"/>
              <a:t>called _______</a:t>
            </a:r>
          </a:p>
          <a:p>
            <a:endParaRPr lang="en-US" sz="2400" dirty="0" smtClean="0"/>
          </a:p>
          <a:p>
            <a:r>
              <a:rPr lang="en-US" sz="2400" dirty="0" smtClean="0"/>
              <a:t>There </a:t>
            </a:r>
            <a:r>
              <a:rPr lang="en-US" sz="2400" dirty="0"/>
              <a:t>are </a:t>
            </a:r>
            <a:r>
              <a:rPr lang="en-US" sz="2400" dirty="0" smtClean="0"/>
              <a:t>_____ </a:t>
            </a:r>
            <a:r>
              <a:rPr lang="en-US" sz="2400" dirty="0"/>
              <a:t>in a complete </a:t>
            </a:r>
            <a:r>
              <a:rPr lang="en-US" sz="2400" dirty="0" smtClean="0"/>
              <a:t>turn</a:t>
            </a:r>
          </a:p>
          <a:p>
            <a:endParaRPr lang="en-US" sz="2400" dirty="0" smtClean="0"/>
          </a:p>
          <a:p>
            <a:r>
              <a:rPr lang="en-US" sz="2400" dirty="0" smtClean="0"/>
              <a:t>Angles </a:t>
            </a:r>
            <a:r>
              <a:rPr lang="en-US" sz="2400" dirty="0"/>
              <a:t>on a straight line add up to _____</a:t>
            </a:r>
          </a:p>
          <a:p>
            <a:endParaRPr lang="en-US" sz="2400" dirty="0"/>
          </a:p>
          <a:p>
            <a:r>
              <a:rPr lang="en-US" sz="2400" dirty="0" smtClean="0"/>
              <a:t>Angles </a:t>
            </a:r>
            <a:r>
              <a:rPr lang="en-US" sz="2400" dirty="0"/>
              <a:t>that meet at a point add up to </a:t>
            </a:r>
            <a:r>
              <a:rPr lang="en-US" sz="2400" dirty="0" smtClean="0"/>
              <a:t>_____</a:t>
            </a:r>
          </a:p>
          <a:p>
            <a:endParaRPr lang="en-US" sz="2400" dirty="0" smtClean="0"/>
          </a:p>
          <a:p>
            <a:endParaRPr lang="en-US" sz="2400" baseline="30000" dirty="0"/>
          </a:p>
          <a:p>
            <a:r>
              <a:rPr lang="en-US" sz="2400" dirty="0" smtClean="0"/>
              <a:t>Angles </a:t>
            </a:r>
            <a:r>
              <a:rPr lang="en-US" sz="2400" dirty="0"/>
              <a:t>within a triangle add up to </a:t>
            </a:r>
            <a:r>
              <a:rPr lang="en-US" sz="2400" dirty="0" smtClean="0"/>
              <a:t>_____</a:t>
            </a:r>
          </a:p>
          <a:p>
            <a:endParaRPr lang="en-US" sz="2400" dirty="0" smtClean="0"/>
          </a:p>
          <a:p>
            <a:r>
              <a:rPr lang="en-US" sz="2400" dirty="0" smtClean="0"/>
              <a:t>Angles </a:t>
            </a:r>
            <a:r>
              <a:rPr lang="en-US" sz="2400" dirty="0"/>
              <a:t>within a quadrilateral add up to </a:t>
            </a:r>
            <a:r>
              <a:rPr lang="en-US" sz="2400" dirty="0" smtClean="0"/>
              <a:t>_____</a:t>
            </a:r>
          </a:p>
          <a:p>
            <a:endParaRPr lang="en-US" sz="2400" baseline="30000" dirty="0"/>
          </a:p>
          <a:p>
            <a:endParaRPr lang="en-US" sz="2400" baseline="30000" dirty="0"/>
          </a:p>
          <a:p>
            <a:r>
              <a:rPr lang="en-US" sz="2400" dirty="0"/>
              <a:t>Angles that are vertically opposite </a:t>
            </a:r>
            <a:r>
              <a:rPr lang="en-US" sz="2400" dirty="0" smtClean="0"/>
              <a:t>are _________</a:t>
            </a:r>
            <a:endParaRPr lang="en-US" sz="2400" dirty="0" smtClean="0"/>
          </a:p>
          <a:p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295" y="5218437"/>
            <a:ext cx="14224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813" y="4267387"/>
            <a:ext cx="15494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5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Angles and degrees </a:t>
            </a:r>
            <a:r>
              <a:rPr lang="en-US" dirty="0" smtClean="0"/>
              <a:t>(</a:t>
            </a:r>
            <a:r>
              <a:rPr lang="en-US" baseline="30000" dirty="0" smtClean="0"/>
              <a:t>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5988" y="1840592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Angles are measured in units called degrees (</a:t>
            </a:r>
            <a:r>
              <a:rPr lang="en-US" sz="2400" baseline="30000" dirty="0"/>
              <a:t>o</a:t>
            </a:r>
            <a:r>
              <a:rPr lang="en-US" sz="2400" dirty="0"/>
              <a:t>)</a:t>
            </a:r>
          </a:p>
          <a:p>
            <a:r>
              <a:rPr lang="en-US" sz="2400" dirty="0" smtClean="0"/>
              <a:t>There are 360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 in a complete turn</a:t>
            </a:r>
          </a:p>
          <a:p>
            <a:r>
              <a:rPr lang="en-US" sz="2400" dirty="0"/>
              <a:t>Angles on a straight line add up to </a:t>
            </a:r>
            <a:r>
              <a:rPr lang="en-US" sz="2400" dirty="0" smtClean="0"/>
              <a:t>180</a:t>
            </a:r>
            <a:r>
              <a:rPr lang="en-US" sz="2400" baseline="30000" dirty="0" smtClean="0"/>
              <a:t>o</a:t>
            </a:r>
            <a:endParaRPr lang="en-US" sz="2400" dirty="0" smtClean="0"/>
          </a:p>
          <a:p>
            <a:r>
              <a:rPr lang="en-US" sz="2400" dirty="0"/>
              <a:t>Angles </a:t>
            </a:r>
            <a:r>
              <a:rPr lang="en-US" sz="2400" dirty="0" smtClean="0"/>
              <a:t>that meet at a point add </a:t>
            </a:r>
            <a:r>
              <a:rPr lang="en-US" sz="2400" dirty="0"/>
              <a:t>up to </a:t>
            </a:r>
            <a:r>
              <a:rPr lang="en-US" sz="2400" dirty="0" smtClean="0"/>
              <a:t>360</a:t>
            </a:r>
            <a:r>
              <a:rPr lang="en-US" sz="2400" baseline="30000" dirty="0" smtClean="0"/>
              <a:t>o</a:t>
            </a:r>
            <a:endParaRPr lang="en-US" sz="2400" dirty="0" smtClean="0"/>
          </a:p>
          <a:p>
            <a:r>
              <a:rPr lang="en-US" sz="2400" dirty="0" smtClean="0"/>
              <a:t>Angles within </a:t>
            </a:r>
            <a:r>
              <a:rPr lang="en-US" sz="2400" dirty="0"/>
              <a:t>a </a:t>
            </a:r>
            <a:r>
              <a:rPr lang="en-US" sz="2400" dirty="0" smtClean="0"/>
              <a:t>triangle add </a:t>
            </a:r>
            <a:r>
              <a:rPr lang="en-US" sz="2400" dirty="0"/>
              <a:t>up to </a:t>
            </a:r>
            <a:r>
              <a:rPr lang="en-US" sz="2400" dirty="0" smtClean="0"/>
              <a:t>180</a:t>
            </a:r>
            <a:r>
              <a:rPr lang="en-US" sz="2400" baseline="30000" dirty="0" smtClean="0"/>
              <a:t>o</a:t>
            </a:r>
          </a:p>
          <a:p>
            <a:r>
              <a:rPr lang="en-US" sz="2400" dirty="0"/>
              <a:t>Angles within a </a:t>
            </a:r>
            <a:r>
              <a:rPr lang="en-US" sz="2400" dirty="0" smtClean="0"/>
              <a:t>quadrilateral </a:t>
            </a:r>
            <a:r>
              <a:rPr lang="en-US" sz="2400" dirty="0"/>
              <a:t>add up to </a:t>
            </a:r>
            <a:r>
              <a:rPr lang="en-US" sz="2400" dirty="0" smtClean="0"/>
              <a:t>360</a:t>
            </a:r>
            <a:r>
              <a:rPr lang="en-US" sz="2400" baseline="30000" dirty="0" smtClean="0"/>
              <a:t>o</a:t>
            </a:r>
          </a:p>
          <a:p>
            <a:endParaRPr lang="en-US" sz="2400" baseline="30000" dirty="0" smtClean="0"/>
          </a:p>
          <a:p>
            <a:r>
              <a:rPr lang="en-US" sz="2400" dirty="0"/>
              <a:t>Angles </a:t>
            </a:r>
            <a:r>
              <a:rPr lang="en-US" sz="2400" dirty="0" smtClean="0"/>
              <a:t>that are vertically opposite are equal</a:t>
            </a:r>
            <a:r>
              <a:rPr lang="en-US" dirty="0" smtClean="0"/>
              <a:t>	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717971" y="4974771"/>
            <a:ext cx="2819402" cy="571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27571" y="5148943"/>
            <a:ext cx="2416629" cy="7946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89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Formula (plural: Formulae)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97753"/>
            <a:ext cx="10515600" cy="3313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/>
              <a:t>Do you know the formulae for these shapes?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952315" y="2151653"/>
            <a:ext cx="225334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523514" y="3842657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37914" y="2688771"/>
            <a:ext cx="838200" cy="8109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2122714" y="2541519"/>
            <a:ext cx="1621971" cy="123008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16628" y="3876936"/>
            <a:ext cx="103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ase (b)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12371" y="2859081"/>
            <a:ext cx="111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eight (h)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16337" y="3136464"/>
            <a:ext cx="1495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ength (l)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05658" y="2149714"/>
            <a:ext cx="118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idth (w)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8523514" y="2688771"/>
            <a:ext cx="914400" cy="1153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9437914" y="3499757"/>
            <a:ext cx="838200" cy="1257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9437914" y="2688771"/>
            <a:ext cx="838200" cy="1180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523514" y="3499757"/>
            <a:ext cx="914400" cy="1271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857014" y="3941411"/>
            <a:ext cx="102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ength (l)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439540" y="4741511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idth (w)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543800" y="4070492"/>
            <a:ext cx="1164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eight (h)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33" grpId="0"/>
      <p:bldP spid="34" grpId="0"/>
      <p:bldP spid="3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Formula (plural: Formulae)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88117"/>
            <a:ext cx="10515600" cy="4351338"/>
          </a:xfrm>
        </p:spPr>
        <p:txBody>
          <a:bodyPr/>
          <a:lstStyle/>
          <a:p>
            <a:r>
              <a:rPr lang="en-US" sz="2400" dirty="0" smtClean="0"/>
              <a:t>A</a:t>
            </a:r>
            <a:r>
              <a:rPr lang="en-US" sz="2400" b="1" dirty="0" smtClean="0"/>
              <a:t> formula </a:t>
            </a:r>
            <a:r>
              <a:rPr lang="en-US" sz="2400" dirty="0" smtClean="0"/>
              <a:t>is a rule for working something out.</a:t>
            </a:r>
          </a:p>
          <a:p>
            <a:r>
              <a:rPr lang="en-US" sz="2400" dirty="0" smtClean="0"/>
              <a:t>It has unknown numbers in it.</a:t>
            </a:r>
          </a:p>
          <a:p>
            <a:r>
              <a:rPr lang="en-US" sz="2400" dirty="0" smtClean="0"/>
              <a:t>These unknown numbers are usually shown as letters.</a:t>
            </a:r>
          </a:p>
          <a:p>
            <a:r>
              <a:rPr lang="en-US" sz="2400" dirty="0" smtClean="0"/>
              <a:t>Examples of formulae:</a:t>
            </a:r>
            <a:endParaRPr lang="en-US" sz="2400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Area of triangle = ½ x b x h				Volume of cuboid = l x w x h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		Area of rectangle = l x w</a:t>
            </a:r>
            <a:endParaRPr lang="en-US" sz="2400" dirty="0"/>
          </a:p>
          <a:p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1676400" y="4234543"/>
            <a:ext cx="3461657" cy="7728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087860" y="4093029"/>
            <a:ext cx="3646714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286930" y="5111864"/>
            <a:ext cx="3396343" cy="6749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19164" y="135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6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Describe Analogue Time and Digital Time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00" y="2971800"/>
            <a:ext cx="2387600" cy="2349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3340100"/>
            <a:ext cx="1435100" cy="1358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1272346"/>
            <a:ext cx="1536700" cy="1511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2184400"/>
            <a:ext cx="2247900" cy="231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828" y="1806576"/>
            <a:ext cx="2476500" cy="162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5321300"/>
            <a:ext cx="33655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8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538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14" y="263081"/>
            <a:ext cx="10706686" cy="6461276"/>
          </a:xfrm>
        </p:spPr>
        <p:txBody>
          <a:bodyPr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4" name="Triangle 3"/>
          <p:cNvSpPr/>
          <p:nvPr/>
        </p:nvSpPr>
        <p:spPr>
          <a:xfrm>
            <a:off x="551572" y="126608"/>
            <a:ext cx="2015197" cy="1659988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Measuring …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18173" y="1566809"/>
            <a:ext cx="647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3-D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62312" y="956602"/>
            <a:ext cx="95296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dirty="0" smtClean="0"/>
              <a:t>	</a:t>
            </a:r>
            <a:r>
              <a:rPr lang="en-US" sz="3200" b="1" dirty="0" smtClean="0"/>
              <a:t>3-D</a:t>
            </a:r>
            <a:r>
              <a:rPr lang="en-US" sz="3200" dirty="0" smtClean="0"/>
              <a:t>imensional </a:t>
            </a:r>
            <a:r>
              <a:rPr lang="en-US" sz="3200" dirty="0" smtClean="0"/>
              <a:t>			  </a:t>
            </a:r>
            <a:r>
              <a:rPr lang="en-US" sz="3200" b="1" dirty="0" smtClean="0"/>
              <a:t>/</a:t>
            </a:r>
            <a:endParaRPr lang="en-US" b="1" dirty="0"/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endParaRPr lang="en-US" sz="1400" b="1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6235700" y="837075"/>
            <a:ext cx="19939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953500" y="837075"/>
            <a:ext cx="20193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514" y="2241996"/>
            <a:ext cx="1311285" cy="20347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5286" y="5510666"/>
            <a:ext cx="11640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Describe what type of </a:t>
            </a:r>
            <a:r>
              <a:rPr lang="en-US" sz="2400" dirty="0" smtClean="0"/>
              <a:t>3-D </a:t>
            </a:r>
            <a:r>
              <a:rPr lang="en-US" sz="2400" dirty="0"/>
              <a:t>things we might measure and some standard units we might use.</a:t>
            </a:r>
          </a:p>
          <a:p>
            <a:endParaRPr lang="en-US" dirty="0"/>
          </a:p>
        </p:txBody>
      </p:sp>
      <p:cxnSp>
        <p:nvCxnSpPr>
          <p:cNvPr id="13" name="Straight Connector 12"/>
          <p:cNvCxnSpPr>
            <a:endCxn id="4" idx="0"/>
          </p:cNvCxnSpPr>
          <p:nvPr/>
        </p:nvCxnSpPr>
        <p:spPr>
          <a:xfrm flipV="1">
            <a:off x="1543051" y="126608"/>
            <a:ext cx="16120" cy="9592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51572" y="1114425"/>
            <a:ext cx="991478" cy="67217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4" idx="4"/>
          </p:cNvCxnSpPr>
          <p:nvPr/>
        </p:nvCxnSpPr>
        <p:spPr>
          <a:xfrm>
            <a:off x="1559171" y="1085850"/>
            <a:ext cx="1007598" cy="7007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58870" y="956602"/>
            <a:ext cx="1459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Volume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59885" y="913372"/>
            <a:ext cx="1606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Capacity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25" y="2198722"/>
            <a:ext cx="3486150" cy="25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8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/>
      <p:bldP spid="12" grpId="0"/>
      <p:bldP spid="1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Time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407" y="1057588"/>
            <a:ext cx="992721" cy="97631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22537" y="1545744"/>
            <a:ext cx="10515600" cy="5758247"/>
          </a:xfrm>
        </p:spPr>
        <p:txBody>
          <a:bodyPr>
            <a:norm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 smtClean="0"/>
              <a:t>Time can be shown as </a:t>
            </a:r>
            <a:r>
              <a:rPr lang="en-US" sz="2400" b="1" dirty="0" smtClean="0"/>
              <a:t>Analogue</a:t>
            </a:r>
            <a:r>
              <a:rPr lang="en-US" sz="2400" dirty="0" smtClean="0"/>
              <a:t>, with a clock face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dirty="0" smtClean="0"/>
              <a:t>or</a:t>
            </a:r>
            <a:endParaRPr lang="en-US" sz="2400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 smtClean="0"/>
              <a:t>Time can be shown as </a:t>
            </a:r>
            <a:r>
              <a:rPr lang="en-US" sz="2400" b="1" dirty="0" smtClean="0"/>
              <a:t>Digital</a:t>
            </a:r>
            <a:r>
              <a:rPr lang="en-US" sz="2400" dirty="0" smtClean="0"/>
              <a:t>, using numbers only</a:t>
            </a:r>
            <a:endParaRPr lang="en-US" sz="2400" b="1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b="1" dirty="0" smtClean="0"/>
              <a:t>Analogue</a:t>
            </a:r>
            <a:r>
              <a:rPr lang="en-US" sz="2400" dirty="0" smtClean="0"/>
              <a:t> time uses: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dirty="0" smtClean="0"/>
              <a:t> 	‘</a:t>
            </a:r>
            <a:r>
              <a:rPr lang="en-US" sz="2400" b="1" dirty="0" smtClean="0"/>
              <a:t>am</a:t>
            </a:r>
            <a:r>
              <a:rPr lang="en-US" sz="2400" dirty="0" smtClean="0"/>
              <a:t>’ for times between midnight and noon, and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dirty="0" smtClean="0"/>
              <a:t> 	‘</a:t>
            </a:r>
            <a:r>
              <a:rPr lang="en-US" sz="2400" b="1" dirty="0" smtClean="0"/>
              <a:t>pm</a:t>
            </a:r>
            <a:r>
              <a:rPr lang="en-US" sz="2400" dirty="0" smtClean="0"/>
              <a:t>’ for times between noon and midnight,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dirty="0"/>
              <a:t> </a:t>
            </a:r>
            <a:r>
              <a:rPr lang="en-US" sz="2400" dirty="0" smtClean="0"/>
              <a:t> 	e.g. 3pm is 3 ‘o’ clock in the afternoon.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b="1" dirty="0" smtClean="0"/>
              <a:t>Digital</a:t>
            </a:r>
            <a:r>
              <a:rPr lang="en-US" sz="2400" dirty="0" smtClean="0"/>
              <a:t> time can be shown by a 12-hour clock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dirty="0"/>
              <a:t>o</a:t>
            </a:r>
            <a:r>
              <a:rPr lang="en-US" sz="2400" dirty="0" smtClean="0"/>
              <a:t>r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b="1" dirty="0" smtClean="0"/>
              <a:t>Digital</a:t>
            </a:r>
            <a:r>
              <a:rPr lang="en-US" sz="2400" dirty="0" smtClean="0"/>
              <a:t> time can shown by a 24-hour clock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896" y="2198206"/>
            <a:ext cx="1417741" cy="93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Can you convert analogue time to </a:t>
            </a:r>
            <a:br>
              <a:rPr lang="en-US" sz="3200" dirty="0" smtClean="0"/>
            </a:br>
            <a:r>
              <a:rPr lang="en-US" sz="3200" dirty="0" smtClean="0"/>
              <a:t>24-hour digital time?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1" y="4248491"/>
            <a:ext cx="3242265" cy="2418715"/>
          </a:xfrm>
        </p:spPr>
      </p:pic>
      <p:sp>
        <p:nvSpPr>
          <p:cNvPr id="6" name="Oval 5"/>
          <p:cNvSpPr/>
          <p:nvPr/>
        </p:nvSpPr>
        <p:spPr>
          <a:xfrm>
            <a:off x="2620806" y="3586185"/>
            <a:ext cx="946150" cy="976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Analogue</a:t>
            </a:r>
            <a:endParaRPr lang="en-US" sz="1000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227" y="5432744"/>
            <a:ext cx="2609139" cy="10141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670" y="4074341"/>
            <a:ext cx="1981925" cy="130095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0177721" y="3098029"/>
            <a:ext cx="946150" cy="976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Digital</a:t>
            </a:r>
            <a:endParaRPr lang="en-US" sz="1000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854064"/>
              </p:ext>
            </p:extLst>
          </p:nvPr>
        </p:nvGraphicFramePr>
        <p:xfrm>
          <a:off x="3685189" y="1958571"/>
          <a:ext cx="5069730" cy="457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865"/>
                <a:gridCol w="2534865"/>
              </a:tblGrid>
              <a:tr h="4579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12-hour analogue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24-hour digital time</a:t>
                      </a:r>
                      <a:endParaRPr lang="en-US" dirty="0"/>
                    </a:p>
                  </a:txBody>
                  <a:tcPr/>
                </a:tc>
              </a:tr>
              <a:tr h="4579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 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4579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10:30</a:t>
                      </a:r>
                      <a:endParaRPr lang="en-US" dirty="0"/>
                    </a:p>
                  </a:txBody>
                  <a:tcPr/>
                </a:tc>
              </a:tr>
              <a:tr h="4579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12:15</a:t>
                      </a:r>
                      <a:endParaRPr lang="en-US" dirty="0"/>
                    </a:p>
                  </a:txBody>
                  <a:tcPr/>
                </a:tc>
              </a:tr>
              <a:tr h="4579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15:25</a:t>
                      </a:r>
                      <a:endParaRPr lang="en-US" dirty="0"/>
                    </a:p>
                  </a:txBody>
                  <a:tcPr/>
                </a:tc>
              </a:tr>
              <a:tr h="4579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8.15</a:t>
                      </a:r>
                      <a:r>
                        <a:rPr lang="en-US" baseline="0" dirty="0" smtClean="0"/>
                        <a:t>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4579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4579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11.59pm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4579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00:04</a:t>
                      </a:r>
                      <a:endParaRPr lang="en-US" dirty="0"/>
                    </a:p>
                  </a:txBody>
                  <a:tcPr/>
                </a:tc>
              </a:tr>
              <a:tr h="4579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19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08237"/>
              </p:ext>
            </p:extLst>
          </p:nvPr>
        </p:nvGraphicFramePr>
        <p:xfrm>
          <a:off x="3302000" y="806833"/>
          <a:ext cx="5588000" cy="535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</a:tblGrid>
              <a:tr h="5359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12-hour analogue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24-hour digital time</a:t>
                      </a:r>
                      <a:endParaRPr lang="en-US" dirty="0"/>
                    </a:p>
                  </a:txBody>
                  <a:tcPr/>
                </a:tc>
              </a:tr>
              <a:tr h="5359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 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09:00</a:t>
                      </a:r>
                      <a:endParaRPr lang="en-US" dirty="0"/>
                    </a:p>
                  </a:txBody>
                  <a:tcPr/>
                </a:tc>
              </a:tr>
              <a:tr h="5359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10.30 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10:30</a:t>
                      </a:r>
                      <a:endParaRPr lang="en-US" dirty="0"/>
                    </a:p>
                  </a:txBody>
                  <a:tcPr/>
                </a:tc>
              </a:tr>
              <a:tr h="5359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12.15pm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12:15</a:t>
                      </a:r>
                      <a:endParaRPr lang="en-US" dirty="0"/>
                    </a:p>
                  </a:txBody>
                  <a:tcPr/>
                </a:tc>
              </a:tr>
              <a:tr h="5359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3.25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15:25</a:t>
                      </a:r>
                      <a:endParaRPr lang="en-US" dirty="0"/>
                    </a:p>
                  </a:txBody>
                  <a:tcPr/>
                </a:tc>
              </a:tr>
              <a:tr h="5359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8.15</a:t>
                      </a:r>
                      <a:r>
                        <a:rPr lang="en-US" baseline="0" dirty="0" smtClean="0"/>
                        <a:t>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20:15</a:t>
                      </a:r>
                      <a:endParaRPr lang="en-US" dirty="0"/>
                    </a:p>
                  </a:txBody>
                  <a:tcPr/>
                </a:tc>
              </a:tr>
              <a:tr h="5359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23:00</a:t>
                      </a:r>
                      <a:endParaRPr lang="en-US" dirty="0"/>
                    </a:p>
                  </a:txBody>
                  <a:tcPr/>
                </a:tc>
              </a:tr>
              <a:tr h="5359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11.59pm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23:59</a:t>
                      </a:r>
                      <a:endParaRPr lang="en-US" dirty="0"/>
                    </a:p>
                  </a:txBody>
                  <a:tcPr/>
                </a:tc>
              </a:tr>
              <a:tr h="5359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12.04 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00:04</a:t>
                      </a:r>
                      <a:endParaRPr lang="en-US" dirty="0"/>
                    </a:p>
                  </a:txBody>
                  <a:tcPr/>
                </a:tc>
              </a:tr>
              <a:tr h="5359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02:00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74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Time</a:t>
            </a:r>
            <a:br>
              <a:rPr lang="en-US" sz="3200" dirty="0" smtClean="0"/>
            </a:br>
            <a:r>
              <a:rPr lang="en-US" sz="2400" dirty="0" smtClean="0"/>
              <a:t>What </a:t>
            </a:r>
            <a:r>
              <a:rPr lang="en-US" sz="2400" dirty="0" smtClean="0"/>
              <a:t>do these amounts represent?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975" y="1411374"/>
            <a:ext cx="10515600" cy="51513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9600" dirty="0" smtClean="0">
                <a:latin typeface="Chalkboard" charset="0"/>
                <a:ea typeface="Chalkboard" charset="0"/>
                <a:cs typeface="Chalkboard" charset="0"/>
              </a:rPr>
              <a:t>			</a:t>
            </a:r>
          </a:p>
          <a:p>
            <a:pPr marL="0" indent="0">
              <a:buNone/>
            </a:pPr>
            <a:r>
              <a:rPr lang="en-US" sz="9600" dirty="0">
                <a:latin typeface="Chalkboard" charset="0"/>
                <a:ea typeface="Chalkboard" charset="0"/>
                <a:cs typeface="Chalkboard" charset="0"/>
              </a:rPr>
              <a:t>	</a:t>
            </a:r>
            <a:r>
              <a:rPr lang="en-US" sz="9600" dirty="0" smtClean="0">
                <a:latin typeface="Chalkboard" charset="0"/>
                <a:ea typeface="Chalkboard" charset="0"/>
                <a:cs typeface="Chalkboard" charset="0"/>
              </a:rPr>
              <a:t>	60			60</a:t>
            </a:r>
          </a:p>
          <a:p>
            <a:pPr marL="0" indent="0">
              <a:buNone/>
            </a:pPr>
            <a:r>
              <a:rPr lang="en-US" sz="9600" dirty="0" smtClean="0">
                <a:latin typeface="Chalkboard" charset="0"/>
                <a:ea typeface="Chalkboard" charset="0"/>
                <a:cs typeface="Chalkboard" charset="0"/>
              </a:rPr>
              <a:t>24			7				365</a:t>
            </a:r>
          </a:p>
          <a:p>
            <a:pPr marL="0" indent="0">
              <a:buNone/>
            </a:pPr>
            <a:r>
              <a:rPr lang="en-US" sz="9600" dirty="0" smtClean="0">
                <a:latin typeface="Chalkboard" charset="0"/>
                <a:ea typeface="Chalkboard" charset="0"/>
                <a:cs typeface="Chalkboard" charset="0"/>
              </a:rPr>
              <a:t>		52					12</a:t>
            </a:r>
            <a:endParaRPr lang="en-US" sz="9600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3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6575" y="498476"/>
            <a:ext cx="10515600" cy="6492875"/>
          </a:xfrm>
        </p:spPr>
        <p:txBody>
          <a:bodyPr/>
          <a:lstStyle/>
          <a:p>
            <a:r>
              <a:rPr lang="en-US" sz="2400" dirty="0" smtClean="0"/>
              <a:t>There are 60 seconds in a minute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/>
              <a:t>There are 60 </a:t>
            </a:r>
            <a:r>
              <a:rPr lang="en-US" sz="2400" dirty="0" smtClean="0"/>
              <a:t>minutes in an hour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There are </a:t>
            </a:r>
            <a:r>
              <a:rPr lang="en-US" sz="2400" dirty="0" smtClean="0"/>
              <a:t>24 hours in a day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/>
              <a:t>There are </a:t>
            </a:r>
            <a:r>
              <a:rPr lang="en-US" sz="2400" dirty="0" smtClean="0"/>
              <a:t>7 days in a week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/>
              <a:t>There are </a:t>
            </a:r>
            <a:r>
              <a:rPr lang="en-US" sz="2400" dirty="0" smtClean="0"/>
              <a:t>365 days in </a:t>
            </a:r>
            <a:r>
              <a:rPr lang="en-US" sz="2400" dirty="0"/>
              <a:t>a </a:t>
            </a:r>
            <a:r>
              <a:rPr lang="en-US" sz="2400" dirty="0" smtClean="0"/>
              <a:t>year (366 in a leap year</a:t>
            </a:r>
            <a:r>
              <a:rPr lang="en-US" sz="2400" dirty="0" smtClean="0"/>
              <a:t>).</a:t>
            </a:r>
          </a:p>
          <a:p>
            <a:endParaRPr lang="en-US" sz="2400" dirty="0" smtClean="0"/>
          </a:p>
          <a:p>
            <a:r>
              <a:rPr lang="en-US" sz="2400" dirty="0"/>
              <a:t>There are </a:t>
            </a:r>
            <a:r>
              <a:rPr lang="en-US" sz="2400" dirty="0" smtClean="0"/>
              <a:t>52 weeks in </a:t>
            </a:r>
            <a:r>
              <a:rPr lang="en-US" sz="2400" dirty="0"/>
              <a:t>a year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There are </a:t>
            </a:r>
            <a:r>
              <a:rPr lang="en-US" sz="2400" dirty="0" smtClean="0"/>
              <a:t>12 months in a year.</a:t>
            </a:r>
            <a:endParaRPr lang="en-US" sz="2400" dirty="0"/>
          </a:p>
          <a:p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6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538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14" y="263081"/>
            <a:ext cx="10706686" cy="6461276"/>
          </a:xfrm>
        </p:spPr>
        <p:txBody>
          <a:bodyPr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4" name="Triangle 3"/>
          <p:cNvSpPr/>
          <p:nvPr/>
        </p:nvSpPr>
        <p:spPr>
          <a:xfrm>
            <a:off x="570622" y="64306"/>
            <a:ext cx="2015197" cy="165998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Measuring …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137555" y="1482403"/>
            <a:ext cx="60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62312" y="1059669"/>
            <a:ext cx="95296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 smtClean="0"/>
              <a:t>3-D</a:t>
            </a:r>
            <a:r>
              <a:rPr lang="en-US" sz="3200" dirty="0" smtClean="0"/>
              <a:t>imensional 		       </a:t>
            </a:r>
            <a:r>
              <a:rPr lang="en-US" sz="3200" b="1" dirty="0" smtClean="0"/>
              <a:t>/</a:t>
            </a:r>
            <a:endParaRPr lang="en-US" b="1" dirty="0"/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endParaRPr lang="en-US" sz="1400" b="1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44278"/>
              </p:ext>
            </p:extLst>
          </p:nvPr>
        </p:nvGraphicFramePr>
        <p:xfrm>
          <a:off x="392335" y="5252271"/>
          <a:ext cx="5995959" cy="821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5959"/>
              </a:tblGrid>
              <a:tr h="821218">
                <a:tc>
                  <a:txBody>
                    <a:bodyPr/>
                    <a:lstStyle/>
                    <a:p>
                      <a:r>
                        <a:rPr lang="en-US" dirty="0" smtClean="0"/>
                        <a:t>1 cubic </a:t>
                      </a:r>
                      <a:r>
                        <a:rPr lang="en-US" dirty="0" err="1" smtClean="0"/>
                        <a:t>centimetre</a:t>
                      </a:r>
                      <a:r>
                        <a:rPr lang="en-US" dirty="0" smtClean="0"/>
                        <a:t> (cm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)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= 1000 cubic </a:t>
                      </a:r>
                      <a:r>
                        <a:rPr lang="en-US" dirty="0" err="1" smtClean="0"/>
                        <a:t>millimetres</a:t>
                      </a:r>
                      <a:r>
                        <a:rPr lang="en-US" dirty="0" smtClean="0"/>
                        <a:t> (mm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smtClean="0"/>
                        <a:t>1 cubic </a:t>
                      </a:r>
                      <a:r>
                        <a:rPr lang="en-US" dirty="0" err="1" smtClean="0"/>
                        <a:t>metre</a:t>
                      </a:r>
                      <a:r>
                        <a:rPr lang="en-US" dirty="0" smtClean="0"/>
                        <a:t> (m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)            = 1 000 000</a:t>
                      </a:r>
                      <a:r>
                        <a:rPr lang="en-US" baseline="0" dirty="0" smtClean="0"/>
                        <a:t> cubic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centimetres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(cm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29592" y="2148501"/>
            <a:ext cx="1119748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dirty="0"/>
              <a:t>V</a:t>
            </a:r>
            <a:r>
              <a:rPr lang="en-US" sz="2400" b="1" dirty="0" smtClean="0"/>
              <a:t>olume</a:t>
            </a:r>
            <a:r>
              <a:rPr lang="en-US" sz="2400" dirty="0" smtClean="0"/>
              <a:t> is </a:t>
            </a:r>
            <a:r>
              <a:rPr lang="en-US" sz="2400" dirty="0"/>
              <a:t>the amount </a:t>
            </a:r>
            <a:r>
              <a:rPr lang="en-US" sz="2400" dirty="0" smtClean="0"/>
              <a:t>of</a:t>
            </a:r>
            <a:r>
              <a:rPr lang="is-IS" sz="2400" dirty="0" smtClean="0"/>
              <a:t>…</a:t>
            </a:r>
            <a:r>
              <a:rPr lang="en-US" sz="2400" dirty="0" smtClean="0"/>
              <a:t> </a:t>
            </a:r>
            <a:r>
              <a:rPr lang="en-US" sz="2400" dirty="0" smtClean="0"/>
              <a:t>			</a:t>
            </a:r>
            <a:r>
              <a:rPr lang="is-IS" sz="2400" dirty="0"/>
              <a:t>	</a:t>
            </a:r>
            <a:r>
              <a:rPr lang="is-IS" sz="2400" dirty="0" smtClean="0"/>
              <a:t>				</a:t>
            </a:r>
          </a:p>
          <a:p>
            <a:pPr lvl="0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3-dimensional </a:t>
            </a:r>
            <a:r>
              <a:rPr lang="en-US" sz="2400" dirty="0">
                <a:solidFill>
                  <a:srgbClr val="FF0000"/>
                </a:solidFill>
              </a:rPr>
              <a:t>space something takes up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en-US" sz="2400" dirty="0" smtClean="0"/>
              <a:t>			</a:t>
            </a:r>
            <a:endParaRPr lang="en-US" sz="2400" dirty="0"/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endParaRPr lang="en-US" dirty="0"/>
          </a:p>
          <a:p>
            <a:pPr>
              <a:defRPr/>
            </a:pPr>
            <a:r>
              <a:rPr lang="en-US" sz="2400" b="1" dirty="0" smtClean="0"/>
              <a:t>Volume</a:t>
            </a:r>
            <a:r>
              <a:rPr lang="en-US" sz="2400" dirty="0" smtClean="0"/>
              <a:t> is </a:t>
            </a:r>
            <a:r>
              <a:rPr lang="en-US" sz="2400" dirty="0"/>
              <a:t>measured in standard </a:t>
            </a:r>
            <a:r>
              <a:rPr lang="en-US" sz="2400" dirty="0" smtClean="0"/>
              <a:t>units:</a:t>
            </a:r>
            <a:r>
              <a:rPr lang="en-US" sz="2400" dirty="0" smtClean="0"/>
              <a:t>    	   </a:t>
            </a:r>
            <a:r>
              <a:rPr lang="en-US" sz="2400" b="1" dirty="0" smtClean="0"/>
              <a:t>Capacity</a:t>
            </a:r>
            <a:r>
              <a:rPr lang="en-US" sz="2400" dirty="0" smtClean="0"/>
              <a:t> </a:t>
            </a:r>
            <a:r>
              <a:rPr lang="en-US" sz="2400" dirty="0"/>
              <a:t>is measured in standard </a:t>
            </a:r>
            <a:r>
              <a:rPr lang="en-US" sz="2400" dirty="0" smtClean="0"/>
              <a:t>units:</a:t>
            </a:r>
            <a:r>
              <a:rPr lang="en-US" sz="2400" dirty="0"/>
              <a:t>		</a:t>
            </a:r>
            <a:r>
              <a:rPr lang="en-US" sz="2400" dirty="0" smtClean="0"/>
              <a:t>							</a:t>
            </a:r>
            <a:r>
              <a:rPr lang="en-US" sz="2400" dirty="0"/>
              <a:t>	</a:t>
            </a:r>
            <a:r>
              <a:rPr lang="en-US" dirty="0" smtClean="0"/>
              <a:t>					</a:t>
            </a:r>
            <a:endParaRPr lang="en-US" dirty="0"/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endParaRPr lang="en-US" b="1" dirty="0"/>
          </a:p>
          <a:p>
            <a:pPr lvl="0">
              <a:defRPr/>
            </a:pPr>
            <a:endParaRPr lang="en-US" b="1" dirty="0" smtClean="0"/>
          </a:p>
          <a:p>
            <a:pPr lvl="0">
              <a:defRPr/>
            </a:pPr>
            <a:endParaRPr lang="en-US" b="1" dirty="0" smtClean="0"/>
          </a:p>
          <a:p>
            <a:pPr lvl="0">
              <a:defRPr/>
            </a:pPr>
            <a:endParaRPr lang="en-US" b="1" dirty="0" smtClean="0"/>
          </a:p>
          <a:p>
            <a:pPr lvl="0">
              <a:defRPr/>
            </a:pPr>
            <a:endParaRPr lang="en-US" b="1" dirty="0" smtClean="0"/>
          </a:p>
          <a:p>
            <a:pPr lvl="0">
              <a:defRPr/>
            </a:pPr>
            <a:endParaRPr lang="en-US" b="1" dirty="0"/>
          </a:p>
          <a:p>
            <a:pPr lvl="0">
              <a:defRPr/>
            </a:pPr>
            <a:r>
              <a:rPr lang="en-US" b="1" dirty="0" smtClean="0"/>
              <a:t>Note</a:t>
            </a:r>
            <a:r>
              <a:rPr lang="en-US" b="1" dirty="0"/>
              <a:t>: The old Imperial units for </a:t>
            </a:r>
            <a:r>
              <a:rPr lang="en-US" b="1" dirty="0" smtClean="0"/>
              <a:t>capacity include: fluid ounces, pints and gallons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25155"/>
              </p:ext>
            </p:extLst>
          </p:nvPr>
        </p:nvGraphicFramePr>
        <p:xfrm>
          <a:off x="7889804" y="5040458"/>
          <a:ext cx="4093698" cy="1072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3698"/>
              </a:tblGrid>
              <a:tr h="1072638"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centilitre</a:t>
                      </a:r>
                      <a:r>
                        <a:rPr lang="en-US" dirty="0" smtClean="0"/>
                        <a:t> (cl)  = 10 </a:t>
                      </a:r>
                      <a:r>
                        <a:rPr lang="en-US" dirty="0" err="1" smtClean="0"/>
                        <a:t>millilitres</a:t>
                      </a:r>
                      <a:r>
                        <a:rPr lang="en-US" dirty="0" smtClean="0"/>
                        <a:t> (ml)</a:t>
                      </a:r>
                    </a:p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litre</a:t>
                      </a:r>
                      <a:r>
                        <a:rPr lang="en-US" dirty="0" smtClean="0"/>
                        <a:t> (l)             = 100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dirty="0" err="1" smtClean="0"/>
                        <a:t>centilitres</a:t>
                      </a:r>
                      <a:r>
                        <a:rPr lang="en-US" dirty="0" smtClean="0"/>
                        <a:t> (cl)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                           </a:t>
                      </a:r>
                      <a:r>
                        <a:rPr lang="en-US" dirty="0" smtClean="0"/>
                        <a:t>= 1 000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millitres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(ml)                         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345772" y="1027495"/>
            <a:ext cx="1575483" cy="6275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261012" y="1042116"/>
            <a:ext cx="1581150" cy="6689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4" idx="0"/>
          </p:cNvCxnSpPr>
          <p:nvPr/>
        </p:nvCxnSpPr>
        <p:spPr>
          <a:xfrm>
            <a:off x="1578221" y="64306"/>
            <a:ext cx="7692" cy="1078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70622" y="1157288"/>
            <a:ext cx="986716" cy="567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4" idx="4"/>
          </p:cNvCxnSpPr>
          <p:nvPr/>
        </p:nvCxnSpPr>
        <p:spPr>
          <a:xfrm>
            <a:off x="1578221" y="1143000"/>
            <a:ext cx="1007598" cy="581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434" y="15128"/>
            <a:ext cx="1685925" cy="12525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40105" y="1034270"/>
            <a:ext cx="1489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Volume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6601" y="1042116"/>
            <a:ext cx="1635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</a:rPr>
              <a:t>C</a:t>
            </a:r>
            <a:r>
              <a:rPr lang="en-US" sz="3200" dirty="0" smtClean="0">
                <a:solidFill>
                  <a:srgbClr val="FF0000"/>
                </a:solidFill>
              </a:rPr>
              <a:t>apacity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340" y="1267666"/>
            <a:ext cx="806162" cy="11157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32254" y="2171209"/>
            <a:ext cx="5859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400" b="1" dirty="0" smtClean="0"/>
              <a:t> Capacity</a:t>
            </a:r>
            <a:r>
              <a:rPr lang="en-US" sz="2400" dirty="0" smtClean="0"/>
              <a:t> </a:t>
            </a:r>
            <a:r>
              <a:rPr lang="en-US" sz="2400" dirty="0"/>
              <a:t>is the amount of</a:t>
            </a:r>
            <a:r>
              <a:rPr lang="is-IS" sz="2400" dirty="0"/>
              <a:t>…</a:t>
            </a:r>
          </a:p>
          <a:p>
            <a:pPr lvl="0">
              <a:defRPr/>
            </a:pPr>
            <a:r>
              <a:rPr lang="en-US" sz="2400" dirty="0" smtClean="0"/>
              <a:t> </a:t>
            </a:r>
            <a:r>
              <a:rPr lang="en-US" sz="2400" dirty="0">
                <a:solidFill>
                  <a:srgbClr val="FF0000"/>
                </a:solidFill>
              </a:rPr>
              <a:t>substance </a:t>
            </a:r>
            <a:r>
              <a:rPr lang="en-US" sz="2400" dirty="0" smtClean="0">
                <a:solidFill>
                  <a:srgbClr val="FF0000"/>
                </a:solidFill>
              </a:rPr>
              <a:t>the 3-dimensional </a:t>
            </a:r>
            <a:r>
              <a:rPr lang="en-US" sz="2400" dirty="0">
                <a:solidFill>
                  <a:srgbClr val="FF0000"/>
                </a:solidFill>
              </a:rPr>
              <a:t>shape can hold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32333" y="3867349"/>
            <a:ext cx="22501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err="1"/>
              <a:t>millilitres</a:t>
            </a:r>
            <a:r>
              <a:rPr lang="en-US" sz="2400" dirty="0"/>
              <a:t> (ml</a:t>
            </a:r>
            <a:r>
              <a:rPr lang="en-US" sz="2400" dirty="0" smtClean="0"/>
              <a:t>)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sz="2400" dirty="0" err="1"/>
              <a:t>centiltres</a:t>
            </a:r>
            <a:r>
              <a:rPr lang="en-US" sz="2400" dirty="0"/>
              <a:t> (cl)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sz="2400" dirty="0" err="1"/>
              <a:t>litres</a:t>
            </a:r>
            <a:r>
              <a:rPr lang="en-US" sz="2400" dirty="0"/>
              <a:t> (l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92335" y="3813069"/>
            <a:ext cx="3508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cubic </a:t>
            </a:r>
            <a:r>
              <a:rPr lang="en-US" sz="2400" dirty="0" err="1"/>
              <a:t>millimetres</a:t>
            </a:r>
            <a:r>
              <a:rPr lang="en-US" sz="2400" dirty="0"/>
              <a:t> (mm</a:t>
            </a:r>
            <a:r>
              <a:rPr lang="en-US" sz="2400" baseline="30000" dirty="0"/>
              <a:t>2</a:t>
            </a:r>
            <a:r>
              <a:rPr lang="en-US" sz="2400" dirty="0" smtClean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cubic centimetres (cm</a:t>
            </a:r>
            <a:r>
              <a:rPr lang="en-US" sz="2400" baseline="30000" dirty="0"/>
              <a:t>2</a:t>
            </a:r>
            <a:r>
              <a:rPr lang="en-US" sz="2400" dirty="0" smtClean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cubic </a:t>
            </a:r>
            <a:r>
              <a:rPr lang="en-US" sz="2400" dirty="0" err="1"/>
              <a:t>metres</a:t>
            </a:r>
            <a:r>
              <a:rPr lang="en-US" sz="2400" dirty="0"/>
              <a:t> (m</a:t>
            </a:r>
            <a:r>
              <a:rPr lang="en-US" sz="2400" baseline="30000" dirty="0"/>
              <a:t>2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30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712719" y="962875"/>
            <a:ext cx="6766560" cy="43609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Perimeter</a:t>
            </a:r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168" y="2845968"/>
            <a:ext cx="2287661" cy="1576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2279" y="5577719"/>
            <a:ext cx="6087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How do we work out the perimeter of a shape?</a:t>
            </a:r>
          </a:p>
          <a:p>
            <a:pPr algn="ctr"/>
            <a:r>
              <a:rPr lang="en-US" sz="2400" dirty="0" smtClean="0"/>
              <a:t>What do we call the perimeter of a circle?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320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29602</TotalTime>
  <Words>2870</Words>
  <Application>Microsoft Macintosh PowerPoint</Application>
  <PresentationFormat>Widescreen</PresentationFormat>
  <Paragraphs>1084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6" baseType="lpstr">
      <vt:lpstr>Andale Mono</vt:lpstr>
      <vt:lpstr>Apple Chancery</vt:lpstr>
      <vt:lpstr>Apple Color Emoji</vt:lpstr>
      <vt:lpstr>Calibri</vt:lpstr>
      <vt:lpstr>Calibri Light</vt:lpstr>
      <vt:lpstr>Cambria Math</vt:lpstr>
      <vt:lpstr>Chalkboard</vt:lpstr>
      <vt:lpstr>ＭＳ Ｐゴシック</vt:lpstr>
      <vt:lpstr>Times New Roman</vt:lpstr>
      <vt:lpstr>Wingdings</vt:lpstr>
      <vt:lpstr>Arial</vt:lpstr>
      <vt:lpstr>Office Theme</vt:lpstr>
      <vt:lpstr>PowerPoint Presentation</vt:lpstr>
      <vt:lpstr>We can measure…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Perimeter is a measure of                       .   </vt:lpstr>
      <vt:lpstr>What are Compound Shapes? and What can we calculate?</vt:lpstr>
      <vt:lpstr>Compound Shapes (or Composite Shapes) … are shapes which can be split into basic shapes,  such as rectangles and triangles.</vt:lpstr>
      <vt:lpstr>What parts of the circle can you name?</vt:lpstr>
      <vt:lpstr>PowerPoint Presentation</vt:lpstr>
      <vt:lpstr>PowerPoint Presentation</vt:lpstr>
      <vt:lpstr>   Five Ways of Showing (Presenting) Data:</vt:lpstr>
      <vt:lpstr>  e</vt:lpstr>
      <vt:lpstr>  equivalent fractions</vt:lpstr>
      <vt:lpstr>                                         What are        Numbers?                  </vt:lpstr>
      <vt:lpstr>   Square Numbers    .</vt:lpstr>
      <vt:lpstr>Convert between Top Heavy Fraction and Mixed Number. </vt:lpstr>
      <vt:lpstr> Improper Fraction   Mixed Number</vt:lpstr>
      <vt:lpstr>Can you name the parts of the shape? (How many of each are there?)</vt:lpstr>
      <vt:lpstr>3-D Shapes: Cuboid</vt:lpstr>
      <vt:lpstr>   Inequality Symbols   &lt;    =       &gt; </vt:lpstr>
      <vt:lpstr>PowerPoint Presentation</vt:lpstr>
      <vt:lpstr>PowerPoint Presentation</vt:lpstr>
      <vt:lpstr>There are 3 averages:</vt:lpstr>
      <vt:lpstr>    Expressions     and         Equations </vt:lpstr>
      <vt:lpstr>   Expressions     and   Equations  </vt:lpstr>
      <vt:lpstr>What are Sequences?</vt:lpstr>
      <vt:lpstr>Sequences</vt:lpstr>
      <vt:lpstr>Coordinates  (x, y)</vt:lpstr>
      <vt:lpstr>Coordinates  (x, y)</vt:lpstr>
      <vt:lpstr>PowerPoint Presentation</vt:lpstr>
      <vt:lpstr>  There are 4 transformations</vt:lpstr>
      <vt:lpstr>Reflective Symmetry or Line Symmetry</vt:lpstr>
      <vt:lpstr>Reflective Symmetry or Line Symmetry</vt:lpstr>
      <vt:lpstr>PowerPoint Presentation</vt:lpstr>
      <vt:lpstr>Roman Numerals</vt:lpstr>
      <vt:lpstr>Percentage – what do you know?</vt:lpstr>
      <vt:lpstr>    means  out of             100 </vt:lpstr>
      <vt:lpstr>PowerPoint Presentation</vt:lpstr>
      <vt:lpstr>Converting… ( 2)/5</vt:lpstr>
      <vt:lpstr>Place Value</vt:lpstr>
      <vt:lpstr>Place Value</vt:lpstr>
      <vt:lpstr>What are Cube Numbers?                  </vt:lpstr>
      <vt:lpstr>   Cube Numbers . . .</vt:lpstr>
      <vt:lpstr>Numbers can be …</vt:lpstr>
      <vt:lpstr>Negative numbers are less than zero Positive numbers are more than zero Zero is neither positive nor negative</vt:lpstr>
      <vt:lpstr>Factors are…?   </vt:lpstr>
      <vt:lpstr>Factors…</vt:lpstr>
      <vt:lpstr>Prime Numbers are…</vt:lpstr>
      <vt:lpstr>Prime Numbers…</vt:lpstr>
      <vt:lpstr>  Product of Prime Factors…</vt:lpstr>
      <vt:lpstr>Product of Prime Factors…</vt:lpstr>
      <vt:lpstr>Multiples are …?</vt:lpstr>
      <vt:lpstr>Multiples are …</vt:lpstr>
      <vt:lpstr>Ratio and Proportion</vt:lpstr>
      <vt:lpstr>   Ratio and Proportion  compares ‘part’ with ‘part’    compares ‘part’ with ‘whole’ (or total) </vt:lpstr>
      <vt:lpstr>What do you see?</vt:lpstr>
      <vt:lpstr>Parallel Lines are always the same distance apart</vt:lpstr>
      <vt:lpstr>        Triangles</vt:lpstr>
      <vt:lpstr>        Triangles</vt:lpstr>
      <vt:lpstr>Angles and Degrees (o)</vt:lpstr>
      <vt:lpstr>Angles and degrees (o)</vt:lpstr>
      <vt:lpstr>Formula (plural: Formulae)</vt:lpstr>
      <vt:lpstr>Formula (plural: Formulae)</vt:lpstr>
      <vt:lpstr>Describe Analogue Time and Digital Time </vt:lpstr>
      <vt:lpstr>Time</vt:lpstr>
      <vt:lpstr>Can you convert analogue time to  24-hour digital time? </vt:lpstr>
      <vt:lpstr>PowerPoint Presentation</vt:lpstr>
      <vt:lpstr>Time What do these amounts represent?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Sani</dc:creator>
  <cp:lastModifiedBy>Naomi Sani</cp:lastModifiedBy>
  <cp:revision>557</cp:revision>
  <dcterms:created xsi:type="dcterms:W3CDTF">2020-03-09T15:21:57Z</dcterms:created>
  <dcterms:modified xsi:type="dcterms:W3CDTF">2020-05-04T20:20:19Z</dcterms:modified>
</cp:coreProperties>
</file>